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5143500" cx="9144000"/>
  <p:notesSz cx="6858000" cy="9144000"/>
  <p:embeddedFontLst>
    <p:embeddedFont>
      <p:font typeface="PT Sans Narrow"/>
      <p:regular r:id="rId62"/>
      <p:bold r:id="rId63"/>
    </p:embeddedFont>
    <p:embeddedFont>
      <p:font typeface="Roboto Mono"/>
      <p:regular r:id="rId64"/>
      <p:bold r:id="rId65"/>
      <p:italic r:id="rId66"/>
      <p:boldItalic r:id="rId67"/>
    </p:embeddedFont>
    <p:embeddedFont>
      <p:font typeface="Open Sans"/>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72" roundtripDataSignature="AMtx7mhxGzYBoeWMLM7nDsShDLfY5aAc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customschemas.google.com/relationships/presentationmetadata" Target="meta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OpenSans-boldItalic.fntdata"/><Relationship Id="rId70" Type="http://schemas.openxmlformats.org/officeDocument/2006/relationships/font" Target="fonts/OpenSans-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TSansNarrow-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Mono-regular.fntdata"/><Relationship Id="rId63" Type="http://schemas.openxmlformats.org/officeDocument/2006/relationships/font" Target="fonts/PTSansNarrow-bold.fntdata"/><Relationship Id="rId22" Type="http://schemas.openxmlformats.org/officeDocument/2006/relationships/slide" Target="slides/slide17.xml"/><Relationship Id="rId66" Type="http://schemas.openxmlformats.org/officeDocument/2006/relationships/font" Target="fonts/RobotoMono-italic.fntdata"/><Relationship Id="rId21" Type="http://schemas.openxmlformats.org/officeDocument/2006/relationships/slide" Target="slides/slide16.xml"/><Relationship Id="rId65" Type="http://schemas.openxmlformats.org/officeDocument/2006/relationships/font" Target="fonts/RobotoMono-bold.fntdata"/><Relationship Id="rId24" Type="http://schemas.openxmlformats.org/officeDocument/2006/relationships/slide" Target="slides/slide19.xml"/><Relationship Id="rId68" Type="http://schemas.openxmlformats.org/officeDocument/2006/relationships/font" Target="fonts/OpenSans-regular.fntdata"/><Relationship Id="rId23" Type="http://schemas.openxmlformats.org/officeDocument/2006/relationships/slide" Target="slides/slide18.xml"/><Relationship Id="rId67" Type="http://schemas.openxmlformats.org/officeDocument/2006/relationships/font" Target="fonts/RobotoMono-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penSans-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838ad0a994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838ad0a994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838ad0a994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838ad0a994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838ad0a994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838ad0a994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82518fb76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82518fb76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Devak Mehta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7f859ed25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7f859ed25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Devak Mehta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7f859ed25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7f859ed25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Devak Mehta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84aee88248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84aee88248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84aee88248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84aee88248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84aee88248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84aee88248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84aee88248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84aee88248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82518fb76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82518fb76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84aee88248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84aee88248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84aee88248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84aee88248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84aee88248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84aee88248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84aee88248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84aee88248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82518fb76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82518fb76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Mret Hein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7f859ed25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7f859ed25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Mret Hein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7f859ed25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7f859ed25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Mret Hein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84ae4e14b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84ae4e14b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Mret Hein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84ae4e14b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84ae4e14b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Mret Hein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84ae4e14b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84ae4e14b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Mret Hein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7f859ed25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7f859ed25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 Fazylov</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84ae4e14b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84ae4e14b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Mret Hein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84ae4e14b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84ae4e14b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Mret Hein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84ae4e14b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84ae4e14b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Mret Hein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84ae4e14b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84ae4e14b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Mret Hein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84ae4e14b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84ae4e14b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Mret Hein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82518fb7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82518fb7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83bc92741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383bc92741b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Renzo Salazar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83bc92741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383bc92741b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Renzo Salazar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83bc92741b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383bc92741b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Renzo Salazar</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83bc92741b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383bc92741b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Renzo Salazar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7f859ed25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7f859ed25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 Fazylov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83bc92741b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383bc92741b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Renzo Salazar</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83bc92741b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383bc92741b_1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Renzo Salazar</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83bc92741b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383bc92741b_1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Renzo Salazar</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83bc92741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383bc92741b_1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Renzo Salazar</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83bc92741b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383bc92741b_1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Renzo Salazar</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83bc92741b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383bc92741b_1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Renzo Salazar</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82518fb76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82518fb76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7f859ed25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7f859ed25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Nadia Islam</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7f859ed25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7f859ed25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Nadia Islam</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84a61dec8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84a61dec8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Nadia Islam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838ad0a994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838ad0a994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84a61dec8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84a61dec8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Nadia Islam</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84a61dec8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84a61dec8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Nadia Islam</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84a61dec8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84a61dec8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Nadia Islam</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84a61dec8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84a61dec8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Nadia Islam</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84a61dec8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84a61dec8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Nadia Islam</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84a61dec8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84a61dec8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Nadia Islam</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84a61dec8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84a61dec8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Nadia Islam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838ad0a994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838ad0a994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838ad0a994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838ad0a994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838ad0a994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838ad0a994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838ad0a994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838ad0a994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0"/>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0"/>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0"/>
          <p:cNvGrpSpPr/>
          <p:nvPr/>
        </p:nvGrpSpPr>
        <p:grpSpPr>
          <a:xfrm>
            <a:off x="1004144" y="1022025"/>
            <a:ext cx="7136668" cy="152400"/>
            <a:chOff x="1346429" y="1011300"/>
            <a:chExt cx="6452100" cy="152400"/>
          </a:xfrm>
        </p:grpSpPr>
        <p:cxnSp>
          <p:nvCxnSpPr>
            <p:cNvPr id="13" name="Google Shape;13;p20"/>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0"/>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0"/>
          <p:cNvGrpSpPr/>
          <p:nvPr/>
        </p:nvGrpSpPr>
        <p:grpSpPr>
          <a:xfrm>
            <a:off x="1004151" y="3969100"/>
            <a:ext cx="7136668" cy="152400"/>
            <a:chOff x="1346435" y="3969088"/>
            <a:chExt cx="6452100" cy="152400"/>
          </a:xfrm>
        </p:grpSpPr>
        <p:cxnSp>
          <p:nvCxnSpPr>
            <p:cNvPr id="16" name="Google Shape;16;p20"/>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0"/>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0"/>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9" name="Google Shape;19;p20"/>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29"/>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9"/>
          <p:cNvSpPr txBox="1"/>
          <p:nvPr>
            <p:ph hasCustomPrompt="1" type="title"/>
          </p:nvPr>
        </p:nvSpPr>
        <p:spPr>
          <a:xfrm>
            <a:off x="311700" y="1304850"/>
            <a:ext cx="8520600" cy="1538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lnSpc>
                <a:spcPct val="100000"/>
              </a:lnSpc>
              <a:spcBef>
                <a:spcPts val="0"/>
              </a:spcBef>
              <a:spcAft>
                <a:spcPts val="0"/>
              </a:spcAft>
              <a:buClr>
                <a:schemeClr val="accent3"/>
              </a:buClr>
              <a:buSzPts val="13000"/>
              <a:buNone/>
              <a:defRPr sz="13000">
                <a:solidFill>
                  <a:schemeClr val="accent3"/>
                </a:solidFill>
              </a:defRPr>
            </a:lvl2pPr>
            <a:lvl3pPr lvl="2" algn="ctr">
              <a:lnSpc>
                <a:spcPct val="100000"/>
              </a:lnSpc>
              <a:spcBef>
                <a:spcPts val="0"/>
              </a:spcBef>
              <a:spcAft>
                <a:spcPts val="0"/>
              </a:spcAft>
              <a:buClr>
                <a:schemeClr val="accent3"/>
              </a:buClr>
              <a:buSzPts val="13000"/>
              <a:buNone/>
              <a:defRPr sz="13000">
                <a:solidFill>
                  <a:schemeClr val="accent3"/>
                </a:solidFill>
              </a:defRPr>
            </a:lvl3pPr>
            <a:lvl4pPr lvl="3" algn="ctr">
              <a:lnSpc>
                <a:spcPct val="100000"/>
              </a:lnSpc>
              <a:spcBef>
                <a:spcPts val="0"/>
              </a:spcBef>
              <a:spcAft>
                <a:spcPts val="0"/>
              </a:spcAft>
              <a:buClr>
                <a:schemeClr val="accent3"/>
              </a:buClr>
              <a:buSzPts val="13000"/>
              <a:buNone/>
              <a:defRPr sz="13000">
                <a:solidFill>
                  <a:schemeClr val="accent3"/>
                </a:solidFill>
              </a:defRPr>
            </a:lvl4pPr>
            <a:lvl5pPr lvl="4" algn="ctr">
              <a:lnSpc>
                <a:spcPct val="100000"/>
              </a:lnSpc>
              <a:spcBef>
                <a:spcPts val="0"/>
              </a:spcBef>
              <a:spcAft>
                <a:spcPts val="0"/>
              </a:spcAft>
              <a:buClr>
                <a:schemeClr val="accent3"/>
              </a:buClr>
              <a:buSzPts val="13000"/>
              <a:buNone/>
              <a:defRPr sz="13000">
                <a:solidFill>
                  <a:schemeClr val="accent3"/>
                </a:solidFill>
              </a:defRPr>
            </a:lvl5pPr>
            <a:lvl6pPr lvl="5" algn="ctr">
              <a:lnSpc>
                <a:spcPct val="100000"/>
              </a:lnSpc>
              <a:spcBef>
                <a:spcPts val="0"/>
              </a:spcBef>
              <a:spcAft>
                <a:spcPts val="0"/>
              </a:spcAft>
              <a:buClr>
                <a:schemeClr val="accent3"/>
              </a:buClr>
              <a:buSzPts val="13000"/>
              <a:buNone/>
              <a:defRPr sz="13000">
                <a:solidFill>
                  <a:schemeClr val="accent3"/>
                </a:solidFill>
              </a:defRPr>
            </a:lvl6pPr>
            <a:lvl7pPr lvl="6" algn="ctr">
              <a:lnSpc>
                <a:spcPct val="100000"/>
              </a:lnSpc>
              <a:spcBef>
                <a:spcPts val="0"/>
              </a:spcBef>
              <a:spcAft>
                <a:spcPts val="0"/>
              </a:spcAft>
              <a:buClr>
                <a:schemeClr val="accent3"/>
              </a:buClr>
              <a:buSzPts val="13000"/>
              <a:buNone/>
              <a:defRPr sz="13000">
                <a:solidFill>
                  <a:schemeClr val="accent3"/>
                </a:solidFill>
              </a:defRPr>
            </a:lvl7pPr>
            <a:lvl8pPr lvl="7" algn="ctr">
              <a:lnSpc>
                <a:spcPct val="100000"/>
              </a:lnSpc>
              <a:spcBef>
                <a:spcPts val="0"/>
              </a:spcBef>
              <a:spcAft>
                <a:spcPts val="0"/>
              </a:spcAft>
              <a:buClr>
                <a:schemeClr val="accent3"/>
              </a:buClr>
              <a:buSzPts val="13000"/>
              <a:buNone/>
              <a:defRPr sz="13000">
                <a:solidFill>
                  <a:schemeClr val="accent3"/>
                </a:solidFill>
              </a:defRPr>
            </a:lvl8pPr>
            <a:lvl9pPr lvl="8" algn="ctr">
              <a:lnSpc>
                <a:spcPct val="100000"/>
              </a:lnSpc>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29"/>
          <p:cNvSpPr txBox="1"/>
          <p:nvPr>
            <p:ph idx="1" type="body"/>
          </p:nvPr>
        </p:nvSpPr>
        <p:spPr>
          <a:xfrm>
            <a:off x="311700" y="299565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9" name="Google Shape;5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21"/>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4" name="Google Shape;24;p2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5" name="Google Shape;2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22"/>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2"/>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29" name="Google Shape;2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2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2" name="Google Shape;32;p23"/>
          <p:cNvSpPr txBox="1"/>
          <p:nvPr>
            <p:ph idx="1" type="body"/>
          </p:nvPr>
        </p:nvSpPr>
        <p:spPr>
          <a:xfrm>
            <a:off x="311700" y="1266175"/>
            <a:ext cx="3999900" cy="33027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23"/>
          <p:cNvSpPr txBox="1"/>
          <p:nvPr>
            <p:ph idx="2" type="body"/>
          </p:nvPr>
        </p:nvSpPr>
        <p:spPr>
          <a:xfrm>
            <a:off x="4832400" y="1266175"/>
            <a:ext cx="3999900" cy="33027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2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7" name="Google Shape;3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2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2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26"/>
          <p:cNvSpPr txBox="1"/>
          <p:nvPr>
            <p:ph type="title"/>
          </p:nvPr>
        </p:nvSpPr>
        <p:spPr>
          <a:xfrm>
            <a:off x="490250" y="526350"/>
            <a:ext cx="56136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dk2"/>
              </a:buClr>
              <a:buSzPts val="5400"/>
              <a:buNone/>
              <a:defRPr b="0" sz="5400">
                <a:solidFill>
                  <a:schemeClr val="dk2"/>
                </a:solidFill>
              </a:defRPr>
            </a:lvl1pPr>
            <a:lvl2pPr lvl="1" algn="l">
              <a:lnSpc>
                <a:spcPct val="100000"/>
              </a:lnSpc>
              <a:spcBef>
                <a:spcPts val="0"/>
              </a:spcBef>
              <a:spcAft>
                <a:spcPts val="0"/>
              </a:spcAft>
              <a:buClr>
                <a:schemeClr val="dk2"/>
              </a:buClr>
              <a:buSzPts val="5400"/>
              <a:buNone/>
              <a:defRPr b="0" sz="5400">
                <a:solidFill>
                  <a:schemeClr val="dk2"/>
                </a:solidFill>
              </a:defRPr>
            </a:lvl2pPr>
            <a:lvl3pPr lvl="2" algn="l">
              <a:lnSpc>
                <a:spcPct val="100000"/>
              </a:lnSpc>
              <a:spcBef>
                <a:spcPts val="0"/>
              </a:spcBef>
              <a:spcAft>
                <a:spcPts val="0"/>
              </a:spcAft>
              <a:buClr>
                <a:schemeClr val="dk2"/>
              </a:buClr>
              <a:buSzPts val="5400"/>
              <a:buNone/>
              <a:defRPr b="0" sz="5400">
                <a:solidFill>
                  <a:schemeClr val="dk2"/>
                </a:solidFill>
              </a:defRPr>
            </a:lvl3pPr>
            <a:lvl4pPr lvl="3" algn="l">
              <a:lnSpc>
                <a:spcPct val="100000"/>
              </a:lnSpc>
              <a:spcBef>
                <a:spcPts val="0"/>
              </a:spcBef>
              <a:spcAft>
                <a:spcPts val="0"/>
              </a:spcAft>
              <a:buClr>
                <a:schemeClr val="dk2"/>
              </a:buClr>
              <a:buSzPts val="5400"/>
              <a:buNone/>
              <a:defRPr b="0" sz="5400">
                <a:solidFill>
                  <a:schemeClr val="dk2"/>
                </a:solidFill>
              </a:defRPr>
            </a:lvl4pPr>
            <a:lvl5pPr lvl="4" algn="l">
              <a:lnSpc>
                <a:spcPct val="100000"/>
              </a:lnSpc>
              <a:spcBef>
                <a:spcPts val="0"/>
              </a:spcBef>
              <a:spcAft>
                <a:spcPts val="0"/>
              </a:spcAft>
              <a:buClr>
                <a:schemeClr val="dk2"/>
              </a:buClr>
              <a:buSzPts val="5400"/>
              <a:buNone/>
              <a:defRPr b="0" sz="5400">
                <a:solidFill>
                  <a:schemeClr val="dk2"/>
                </a:solidFill>
              </a:defRPr>
            </a:lvl5pPr>
            <a:lvl6pPr lvl="5" algn="l">
              <a:lnSpc>
                <a:spcPct val="100000"/>
              </a:lnSpc>
              <a:spcBef>
                <a:spcPts val="0"/>
              </a:spcBef>
              <a:spcAft>
                <a:spcPts val="0"/>
              </a:spcAft>
              <a:buClr>
                <a:schemeClr val="dk2"/>
              </a:buClr>
              <a:buSzPts val="5400"/>
              <a:buNone/>
              <a:defRPr b="0" sz="5400">
                <a:solidFill>
                  <a:schemeClr val="dk2"/>
                </a:solidFill>
              </a:defRPr>
            </a:lvl6pPr>
            <a:lvl7pPr lvl="6" algn="l">
              <a:lnSpc>
                <a:spcPct val="100000"/>
              </a:lnSpc>
              <a:spcBef>
                <a:spcPts val="0"/>
              </a:spcBef>
              <a:spcAft>
                <a:spcPts val="0"/>
              </a:spcAft>
              <a:buClr>
                <a:schemeClr val="dk2"/>
              </a:buClr>
              <a:buSzPts val="5400"/>
              <a:buNone/>
              <a:defRPr b="0" sz="5400">
                <a:solidFill>
                  <a:schemeClr val="dk2"/>
                </a:solidFill>
              </a:defRPr>
            </a:lvl7pPr>
            <a:lvl8pPr lvl="7" algn="l">
              <a:lnSpc>
                <a:spcPct val="100000"/>
              </a:lnSpc>
              <a:spcBef>
                <a:spcPts val="0"/>
              </a:spcBef>
              <a:spcAft>
                <a:spcPts val="0"/>
              </a:spcAft>
              <a:buClr>
                <a:schemeClr val="dk2"/>
              </a:buClr>
              <a:buSzPts val="5400"/>
              <a:buNone/>
              <a:defRPr b="0" sz="5400">
                <a:solidFill>
                  <a:schemeClr val="dk2"/>
                </a:solidFill>
              </a:defRPr>
            </a:lvl8pPr>
            <a:lvl9pPr lvl="8" algn="l">
              <a:lnSpc>
                <a:spcPct val="100000"/>
              </a:lnSpc>
              <a:spcBef>
                <a:spcPts val="0"/>
              </a:spcBef>
              <a:spcAft>
                <a:spcPts val="0"/>
              </a:spcAft>
              <a:buClr>
                <a:schemeClr val="dk2"/>
              </a:buClr>
              <a:buSzPts val="5400"/>
              <a:buNone/>
              <a:defRPr b="0" sz="5400">
                <a:solidFill>
                  <a:schemeClr val="dk2"/>
                </a:solidFill>
              </a:defRPr>
            </a:lvl9pPr>
          </a:lstStyle>
          <a:p/>
        </p:txBody>
      </p:sp>
      <p:sp>
        <p:nvSpPr>
          <p:cNvPr id="44" name="Google Shape;44;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27"/>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 name="Google Shape;47;p27"/>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27"/>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9" name="Google Shape;49;p27"/>
          <p:cNvSpPr txBox="1"/>
          <p:nvPr>
            <p:ph idx="1" type="subTitle"/>
          </p:nvPr>
        </p:nvSpPr>
        <p:spPr>
          <a:xfrm>
            <a:off x="265500" y="27268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2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1" name="Google Shape;51;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28"/>
          <p:cNvSpPr txBox="1"/>
          <p:nvPr>
            <p:ph idx="1" type="body"/>
          </p:nvPr>
        </p:nvSpPr>
        <p:spPr>
          <a:xfrm>
            <a:off x="311700" y="42307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7" name="Google Shape;7;p19"/>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8" name="Google Shape;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
          <p:cNvSpPr txBox="1"/>
          <p:nvPr>
            <p:ph type="ctrTitle"/>
          </p:nvPr>
        </p:nvSpPr>
        <p:spPr>
          <a:xfrm>
            <a:off x="1003650" y="2648514"/>
            <a:ext cx="7136700" cy="10224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Group 5: </a:t>
            </a:r>
            <a:endParaRPr/>
          </a:p>
          <a:p>
            <a:pPr indent="0" lvl="0" marL="0" rtl="0" algn="ctr">
              <a:lnSpc>
                <a:spcPct val="100000"/>
              </a:lnSpc>
              <a:spcBef>
                <a:spcPts val="0"/>
              </a:spcBef>
              <a:spcAft>
                <a:spcPts val="0"/>
              </a:spcAft>
              <a:buSzPct val="111111"/>
              <a:buNone/>
            </a:pPr>
            <a:r>
              <a:rPr lang="en"/>
              <a:t>HW3 - JOINS</a:t>
            </a:r>
            <a:endParaRPr/>
          </a:p>
        </p:txBody>
      </p:sp>
      <p:sp>
        <p:nvSpPr>
          <p:cNvPr id="67" name="Google Shape;67;p1"/>
          <p:cNvSpPr txBox="1"/>
          <p:nvPr>
            <p:ph idx="1" type="subTitle"/>
          </p:nvPr>
        </p:nvSpPr>
        <p:spPr>
          <a:xfrm>
            <a:off x="312300" y="3986600"/>
            <a:ext cx="8831700" cy="12456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00000"/>
              </a:lnSpc>
              <a:spcBef>
                <a:spcPts val="0"/>
              </a:spcBef>
              <a:spcAft>
                <a:spcPts val="0"/>
              </a:spcAft>
              <a:buSzPct val="171980"/>
              <a:buNone/>
            </a:pPr>
            <a:r>
              <a:rPr lang="en" sz="5582"/>
              <a:t> </a:t>
            </a:r>
            <a:r>
              <a:rPr lang="en" sz="3859"/>
              <a:t> </a:t>
            </a:r>
            <a:endParaRPr b="1" sz="5600">
              <a:latin typeface="PT Sans Narrow"/>
              <a:ea typeface="PT Sans Narrow"/>
              <a:cs typeface="PT Sans Narrow"/>
              <a:sym typeface="PT Sans Narrow"/>
            </a:endParaRPr>
          </a:p>
          <a:p>
            <a:pPr indent="457200" lvl="0" marL="6858000" rtl="0" algn="l">
              <a:lnSpc>
                <a:spcPct val="100000"/>
              </a:lnSpc>
              <a:spcBef>
                <a:spcPts val="0"/>
              </a:spcBef>
              <a:spcAft>
                <a:spcPts val="0"/>
              </a:spcAft>
              <a:buSzPct val="171428"/>
              <a:buNone/>
            </a:pPr>
            <a:r>
              <a:rPr b="1" lang="en" sz="5600">
                <a:latin typeface="PT Sans Narrow"/>
                <a:ea typeface="PT Sans Narrow"/>
                <a:cs typeface="PT Sans Narrow"/>
                <a:sym typeface="PT Sans Narrow"/>
              </a:rPr>
              <a:t>David Fazylov</a:t>
            </a:r>
            <a:endParaRPr b="1" sz="5600">
              <a:latin typeface="PT Sans Narrow"/>
              <a:ea typeface="PT Sans Narrow"/>
              <a:cs typeface="PT Sans Narrow"/>
              <a:sym typeface="PT Sans Narrow"/>
            </a:endParaRPr>
          </a:p>
          <a:p>
            <a:pPr indent="457200" lvl="0" marL="6858000" rtl="0" algn="l">
              <a:spcBef>
                <a:spcPts val="0"/>
              </a:spcBef>
              <a:spcAft>
                <a:spcPts val="0"/>
              </a:spcAft>
              <a:buSzPct val="171428"/>
              <a:buNone/>
            </a:pPr>
            <a:r>
              <a:rPr b="1" lang="en" sz="5600">
                <a:latin typeface="PT Sans Narrow"/>
                <a:ea typeface="PT Sans Narrow"/>
                <a:cs typeface="PT Sans Narrow"/>
                <a:sym typeface="PT Sans Narrow"/>
              </a:rPr>
              <a:t>Devak Mehta</a:t>
            </a:r>
            <a:endParaRPr b="1" sz="5600">
              <a:latin typeface="PT Sans Narrow"/>
              <a:ea typeface="PT Sans Narrow"/>
              <a:cs typeface="PT Sans Narrow"/>
              <a:sym typeface="PT Sans Narrow"/>
            </a:endParaRPr>
          </a:p>
          <a:p>
            <a:pPr indent="457200" lvl="0" marL="6858000" rtl="0" algn="l">
              <a:lnSpc>
                <a:spcPct val="100000"/>
              </a:lnSpc>
              <a:spcBef>
                <a:spcPts val="0"/>
              </a:spcBef>
              <a:spcAft>
                <a:spcPts val="0"/>
              </a:spcAft>
              <a:buSzPct val="171428"/>
              <a:buNone/>
            </a:pPr>
            <a:r>
              <a:rPr b="1" lang="en" sz="5600">
                <a:latin typeface="PT Sans Narrow"/>
                <a:ea typeface="PT Sans Narrow"/>
                <a:cs typeface="PT Sans Narrow"/>
                <a:sym typeface="PT Sans Narrow"/>
              </a:rPr>
              <a:t>Mret </a:t>
            </a:r>
            <a:r>
              <a:rPr b="1" lang="en" sz="5600">
                <a:latin typeface="PT Sans Narrow"/>
                <a:ea typeface="PT Sans Narrow"/>
                <a:cs typeface="PT Sans Narrow"/>
                <a:sym typeface="PT Sans Narrow"/>
              </a:rPr>
              <a:t>Hein</a:t>
            </a:r>
            <a:br>
              <a:rPr b="1" lang="en" sz="5600">
                <a:latin typeface="PT Sans Narrow"/>
                <a:ea typeface="PT Sans Narrow"/>
                <a:cs typeface="PT Sans Narrow"/>
                <a:sym typeface="PT Sans Narrow"/>
              </a:rPr>
            </a:br>
            <a:r>
              <a:rPr b="1" lang="en" sz="5600">
                <a:latin typeface="PT Sans Narrow"/>
                <a:ea typeface="PT Sans Narrow"/>
                <a:cs typeface="PT Sans Narrow"/>
                <a:sym typeface="PT Sans Narrow"/>
              </a:rPr>
              <a:t>	Nadia Islam</a:t>
            </a:r>
            <a:endParaRPr b="1" sz="5600">
              <a:latin typeface="PT Sans Narrow"/>
              <a:ea typeface="PT Sans Narrow"/>
              <a:cs typeface="PT Sans Narrow"/>
              <a:sym typeface="PT Sans Narrow"/>
            </a:endParaRPr>
          </a:p>
          <a:p>
            <a:pPr indent="457200" lvl="0" marL="6858000" rtl="0" algn="l">
              <a:lnSpc>
                <a:spcPct val="100000"/>
              </a:lnSpc>
              <a:spcBef>
                <a:spcPts val="0"/>
              </a:spcBef>
              <a:spcAft>
                <a:spcPts val="0"/>
              </a:spcAft>
              <a:buSzPct val="171428"/>
              <a:buNone/>
            </a:pPr>
            <a:r>
              <a:rPr b="1" lang="en" sz="5600">
                <a:highlight>
                  <a:srgbClr val="FFFFFF"/>
                </a:highlight>
                <a:latin typeface="PT Sans Narrow"/>
                <a:ea typeface="PT Sans Narrow"/>
                <a:cs typeface="PT Sans Narrow"/>
                <a:sym typeface="PT Sans Narrow"/>
              </a:rPr>
              <a:t>Renzo Salazar Cueva</a:t>
            </a:r>
            <a:endParaRPr b="1" sz="5600">
              <a:latin typeface="PT Sans Narrow"/>
              <a:ea typeface="PT Sans Narrow"/>
              <a:cs typeface="PT Sans Narrow"/>
              <a:sym typeface="PT Sans Narrow"/>
            </a:endParaRPr>
          </a:p>
          <a:p>
            <a:pPr indent="457200" lvl="0" marL="6858000" rtl="0" algn="l">
              <a:lnSpc>
                <a:spcPct val="100000"/>
              </a:lnSpc>
              <a:spcBef>
                <a:spcPts val="0"/>
              </a:spcBef>
              <a:spcAft>
                <a:spcPts val="0"/>
              </a:spcAft>
              <a:buSzPct val="240000"/>
              <a:buNone/>
            </a:pPr>
            <a:r>
              <a:rPr b="1" lang="en" sz="4000">
                <a:latin typeface="PT Sans Narrow"/>
                <a:ea typeface="PT Sans Narrow"/>
                <a:cs typeface="PT Sans Narrow"/>
                <a:sym typeface="PT Sans Narrow"/>
              </a:rPr>
              <a:t>  </a:t>
            </a:r>
            <a:r>
              <a:rPr lang="en" sz="4000">
                <a:latin typeface="PT Sans Narrow"/>
                <a:ea typeface="PT Sans Narrow"/>
                <a:cs typeface="PT Sans Narrow"/>
                <a:sym typeface="PT Sans Narrow"/>
              </a:rPr>
              <a:t>  </a:t>
            </a:r>
            <a:r>
              <a:rPr lang="en" sz="3071"/>
              <a:t>                 </a:t>
            </a:r>
            <a:endParaRPr b="1" sz="362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3838ad0a994_2_63"/>
          <p:cNvSpPr txBox="1"/>
          <p:nvPr>
            <p:ph type="title"/>
          </p:nvPr>
        </p:nvSpPr>
        <p:spPr>
          <a:xfrm>
            <a:off x="311700" y="4671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8:</a:t>
            </a:r>
            <a:endParaRPr/>
          </a:p>
        </p:txBody>
      </p:sp>
      <p:sp>
        <p:nvSpPr>
          <p:cNvPr id="135" name="Google Shape;135;g3838ad0a994_2_63"/>
          <p:cNvSpPr txBox="1"/>
          <p:nvPr>
            <p:ph idx="1" type="body"/>
          </p:nvPr>
        </p:nvSpPr>
        <p:spPr>
          <a:xfrm>
            <a:off x="311700" y="1183125"/>
            <a:ext cx="2808000" cy="3179400"/>
          </a:xfrm>
          <a:prstGeom prst="rect">
            <a:avLst/>
          </a:prstGeom>
        </p:spPr>
        <p:txBody>
          <a:bodyPr anchorCtr="0" anchor="t" bIns="91425" lIns="91425" spcFirstLastPara="1" rIns="91425" wrap="square" tIns="91425">
            <a:normAutofit/>
          </a:bodyPr>
          <a:lstStyle/>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SELECT</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o</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OrderID</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p</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FullName</a:t>
            </a: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AS</a:t>
            </a:r>
            <a:r>
              <a:rPr lang="en">
                <a:solidFill>
                  <a:srgbClr val="000000"/>
                </a:solidFill>
                <a:highlight>
                  <a:srgbClr val="FFFFFF"/>
                </a:highlight>
                <a:latin typeface="Arial"/>
                <a:ea typeface="Arial"/>
                <a:cs typeface="Arial"/>
                <a:sym typeface="Arial"/>
              </a:rPr>
              <a:t> </a:t>
            </a:r>
            <a:r>
              <a:rPr i="1" lang="en">
                <a:solidFill>
                  <a:srgbClr val="006464"/>
                </a:solidFill>
                <a:highlight>
                  <a:srgbClr val="FFFFFF"/>
                </a:highlight>
                <a:latin typeface="Arial"/>
                <a:ea typeface="Arial"/>
                <a:cs typeface="Arial"/>
                <a:sym typeface="Arial"/>
              </a:rPr>
              <a:t>EmployeeName</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o</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OrderDate</a:t>
            </a:r>
            <a:endParaRPr>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FROM</a:t>
            </a:r>
            <a:r>
              <a:rPr lang="en">
                <a:solidFill>
                  <a:srgbClr val="000000"/>
                </a:solidFill>
                <a:highlight>
                  <a:srgbClr val="FFFFFF"/>
                </a:highlight>
                <a:latin typeface="Arial"/>
                <a:ea typeface="Arial"/>
                <a:cs typeface="Arial"/>
                <a:sym typeface="Arial"/>
              </a:rPr>
              <a:t> </a:t>
            </a:r>
            <a:r>
              <a:rPr lang="en">
                <a:solidFill>
                  <a:srgbClr val="956037"/>
                </a:solidFill>
                <a:highlight>
                  <a:srgbClr val="FFFFFF"/>
                </a:highlight>
                <a:latin typeface="Arial"/>
                <a:ea typeface="Arial"/>
                <a:cs typeface="Arial"/>
                <a:sym typeface="Arial"/>
              </a:rPr>
              <a:t>Sales</a:t>
            </a:r>
            <a:r>
              <a:rPr lang="en">
                <a:solidFill>
                  <a:srgbClr val="000000"/>
                </a:solidFill>
                <a:highlight>
                  <a:srgbClr val="FFFFFF"/>
                </a:highlight>
                <a:latin typeface="Arial"/>
                <a:ea typeface="Arial"/>
                <a:cs typeface="Arial"/>
                <a:sym typeface="Arial"/>
              </a:rPr>
              <a:t>.</a:t>
            </a:r>
            <a:r>
              <a:rPr lang="en">
                <a:solidFill>
                  <a:srgbClr val="8E00C6"/>
                </a:solidFill>
                <a:highlight>
                  <a:srgbClr val="FFFFFF"/>
                </a:highlight>
                <a:latin typeface="Arial"/>
                <a:ea typeface="Arial"/>
                <a:cs typeface="Arial"/>
                <a:sym typeface="Arial"/>
              </a:rPr>
              <a:t>Orders</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o</a:t>
            </a:r>
            <a:endParaRPr i="1">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INNER</a:t>
            </a: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JOIN</a:t>
            </a:r>
            <a:r>
              <a:rPr lang="en">
                <a:solidFill>
                  <a:srgbClr val="000000"/>
                </a:solidFill>
                <a:highlight>
                  <a:srgbClr val="FFFFFF"/>
                </a:highlight>
                <a:latin typeface="Arial"/>
                <a:ea typeface="Arial"/>
                <a:cs typeface="Arial"/>
                <a:sym typeface="Arial"/>
              </a:rPr>
              <a:t> </a:t>
            </a:r>
            <a:r>
              <a:rPr lang="en">
                <a:solidFill>
                  <a:srgbClr val="956037"/>
                </a:solidFill>
                <a:highlight>
                  <a:srgbClr val="FFFFFF"/>
                </a:highlight>
                <a:latin typeface="Arial"/>
                <a:ea typeface="Arial"/>
                <a:cs typeface="Arial"/>
                <a:sym typeface="Arial"/>
              </a:rPr>
              <a:t>Application</a:t>
            </a:r>
            <a:r>
              <a:rPr lang="en">
                <a:solidFill>
                  <a:srgbClr val="000000"/>
                </a:solidFill>
                <a:highlight>
                  <a:srgbClr val="FFFFFF"/>
                </a:highlight>
                <a:latin typeface="Arial"/>
                <a:ea typeface="Arial"/>
                <a:cs typeface="Arial"/>
                <a:sym typeface="Arial"/>
              </a:rPr>
              <a:t>.</a:t>
            </a:r>
            <a:r>
              <a:rPr lang="en">
                <a:solidFill>
                  <a:srgbClr val="8E00C6"/>
                </a:solidFill>
                <a:highlight>
                  <a:srgbClr val="FFFFFF"/>
                </a:highlight>
                <a:latin typeface="Arial"/>
                <a:ea typeface="Arial"/>
                <a:cs typeface="Arial"/>
                <a:sym typeface="Arial"/>
              </a:rPr>
              <a:t>People</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p</a:t>
            </a:r>
            <a:endParaRPr i="1">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ON</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o</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SalespersonPersonID</a:t>
            </a:r>
            <a:r>
              <a:rPr lang="en">
                <a:solidFill>
                  <a:srgbClr val="000000"/>
                </a:solidFill>
                <a:highlight>
                  <a:srgbClr val="FFFFFF"/>
                </a:highlight>
                <a:latin typeface="Arial"/>
                <a:ea typeface="Arial"/>
                <a:cs typeface="Arial"/>
                <a:sym typeface="Arial"/>
              </a:rPr>
              <a:t> = </a:t>
            </a:r>
            <a:r>
              <a:rPr i="1" lang="en">
                <a:solidFill>
                  <a:srgbClr val="8E00C6"/>
                </a:solidFill>
                <a:highlight>
                  <a:srgbClr val="FFFFFF"/>
                </a:highlight>
                <a:latin typeface="Arial"/>
                <a:ea typeface="Arial"/>
                <a:cs typeface="Arial"/>
                <a:sym typeface="Arial"/>
              </a:rPr>
              <a:t>p</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PersonID</a:t>
            </a:r>
            <a:r>
              <a:rPr lang="en">
                <a:solidFill>
                  <a:srgbClr val="FF0000"/>
                </a:solidFill>
                <a:highlight>
                  <a:srgbClr val="FFFFFF"/>
                </a:highlight>
                <a:latin typeface="Arial"/>
                <a:ea typeface="Arial"/>
                <a:cs typeface="Arial"/>
                <a:sym typeface="Arial"/>
              </a:rPr>
              <a:t>;</a:t>
            </a:r>
            <a:endParaRPr>
              <a:solidFill>
                <a:srgbClr val="FF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136" name="Google Shape;136;g3838ad0a994_2_63"/>
          <p:cNvSpPr txBox="1"/>
          <p:nvPr/>
        </p:nvSpPr>
        <p:spPr>
          <a:xfrm>
            <a:off x="167150" y="2526900"/>
            <a:ext cx="7580700" cy="248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t>Proposition:</a:t>
            </a:r>
            <a:endParaRPr b="1" sz="1100"/>
          </a:p>
          <a:p>
            <a:pPr indent="0" lvl="0" marL="0" rtl="0" algn="l">
              <a:lnSpc>
                <a:spcPct val="115000"/>
              </a:lnSpc>
              <a:spcBef>
                <a:spcPts val="1200"/>
              </a:spcBef>
              <a:spcAft>
                <a:spcPts val="0"/>
              </a:spcAft>
              <a:buNone/>
            </a:pPr>
            <a:r>
              <a:rPr lang="en" sz="1100"/>
              <a:t>Find which employees processed which orders.</a:t>
            </a:r>
            <a:endParaRPr sz="1100"/>
          </a:p>
          <a:p>
            <a:pPr indent="0" lvl="0" marL="0" rtl="0" algn="l">
              <a:lnSpc>
                <a:spcPct val="115000"/>
              </a:lnSpc>
              <a:spcBef>
                <a:spcPts val="1200"/>
              </a:spcBef>
              <a:spcAft>
                <a:spcPts val="0"/>
              </a:spcAft>
              <a:buNone/>
            </a:pPr>
            <a:r>
              <a:rPr b="1" lang="en" sz="1100"/>
              <a:t>Business Value:</a:t>
            </a:r>
            <a:endParaRPr b="1" sz="1100"/>
          </a:p>
          <a:p>
            <a:pPr indent="0" lvl="0" marL="0" rtl="0" algn="l">
              <a:lnSpc>
                <a:spcPct val="115000"/>
              </a:lnSpc>
              <a:spcBef>
                <a:spcPts val="1200"/>
              </a:spcBef>
              <a:spcAft>
                <a:spcPts val="0"/>
              </a:spcAft>
              <a:buNone/>
            </a:pPr>
            <a:r>
              <a:rPr lang="en" sz="1100"/>
              <a:t>This query shows accountability and helps analyze workload across sales employees. It ensures management can track who is handling orders, evaluate performance, and distribute any tasks fairly.</a:t>
            </a:r>
            <a:endParaRPr sz="1100"/>
          </a:p>
          <a:p>
            <a:pPr indent="0" lvl="0" marL="0" rtl="0" algn="l">
              <a:lnSpc>
                <a:spcPct val="115000"/>
              </a:lnSpc>
              <a:spcBef>
                <a:spcPts val="1200"/>
              </a:spcBef>
              <a:spcAft>
                <a:spcPts val="0"/>
              </a:spcAft>
              <a:buNone/>
            </a:pPr>
            <a:r>
              <a:rPr b="1" lang="en" sz="1100"/>
              <a:t>Why It’s Special</a:t>
            </a:r>
            <a:r>
              <a:rPr b="1" lang="en" sz="1100"/>
              <a:t>:</a:t>
            </a:r>
            <a:endParaRPr b="1" sz="1100"/>
          </a:p>
          <a:p>
            <a:pPr indent="0" lvl="0" marL="0" rtl="0" algn="l">
              <a:lnSpc>
                <a:spcPct val="115000"/>
              </a:lnSpc>
              <a:spcBef>
                <a:spcPts val="1200"/>
              </a:spcBef>
              <a:spcAft>
                <a:spcPts val="1200"/>
              </a:spcAft>
              <a:buNone/>
            </a:pPr>
            <a:r>
              <a:rPr lang="en" sz="1100"/>
              <a:t>I want to see which employees are processing orders so I can measure productivity, identify top performers, and balance workloads more effectively across a sales team.</a:t>
            </a:r>
            <a:endParaRPr sz="1100"/>
          </a:p>
        </p:txBody>
      </p:sp>
      <p:pic>
        <p:nvPicPr>
          <p:cNvPr id="137" name="Google Shape;137;g3838ad0a994_2_63" title="Screenshot 2025-09-25 at 12.47.36 PM.png"/>
          <p:cNvPicPr preferRelativeResize="0"/>
          <p:nvPr/>
        </p:nvPicPr>
        <p:blipFill>
          <a:blip r:embed="rId3">
            <a:alphaModFix/>
          </a:blip>
          <a:stretch>
            <a:fillRect/>
          </a:stretch>
        </p:blipFill>
        <p:spPr>
          <a:xfrm>
            <a:off x="4009500" y="221250"/>
            <a:ext cx="4453269" cy="2222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3838ad0a994_2_7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9:</a:t>
            </a:r>
            <a:endParaRPr/>
          </a:p>
        </p:txBody>
      </p:sp>
      <p:sp>
        <p:nvSpPr>
          <p:cNvPr id="143" name="Google Shape;143;g3838ad0a994_2_7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SELECT</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si</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StockItemName</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s</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SupplierName</a:t>
            </a:r>
            <a:endParaRPr>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FROM</a:t>
            </a:r>
            <a:r>
              <a:rPr lang="en">
                <a:solidFill>
                  <a:srgbClr val="000000"/>
                </a:solidFill>
                <a:highlight>
                  <a:srgbClr val="FFFFFF"/>
                </a:highlight>
                <a:latin typeface="Arial"/>
                <a:ea typeface="Arial"/>
                <a:cs typeface="Arial"/>
                <a:sym typeface="Arial"/>
              </a:rPr>
              <a:t> </a:t>
            </a:r>
            <a:r>
              <a:rPr lang="en">
                <a:solidFill>
                  <a:srgbClr val="956037"/>
                </a:solidFill>
                <a:highlight>
                  <a:srgbClr val="FFFFFF"/>
                </a:highlight>
                <a:latin typeface="Arial"/>
                <a:ea typeface="Arial"/>
                <a:cs typeface="Arial"/>
                <a:sym typeface="Arial"/>
              </a:rPr>
              <a:t>Warehouse</a:t>
            </a:r>
            <a:r>
              <a:rPr lang="en">
                <a:solidFill>
                  <a:srgbClr val="000000"/>
                </a:solidFill>
                <a:highlight>
                  <a:srgbClr val="FFFFFF"/>
                </a:highlight>
                <a:latin typeface="Arial"/>
                <a:ea typeface="Arial"/>
                <a:cs typeface="Arial"/>
                <a:sym typeface="Arial"/>
              </a:rPr>
              <a:t>.</a:t>
            </a:r>
            <a:r>
              <a:rPr lang="en">
                <a:solidFill>
                  <a:srgbClr val="8E00C6"/>
                </a:solidFill>
                <a:highlight>
                  <a:srgbClr val="FFFFFF"/>
                </a:highlight>
                <a:latin typeface="Arial"/>
                <a:ea typeface="Arial"/>
                <a:cs typeface="Arial"/>
                <a:sym typeface="Arial"/>
              </a:rPr>
              <a:t>StockItems</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si</a:t>
            </a:r>
            <a:endParaRPr i="1">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INNER</a:t>
            </a: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JOIN</a:t>
            </a:r>
            <a:r>
              <a:rPr lang="en">
                <a:solidFill>
                  <a:srgbClr val="000000"/>
                </a:solidFill>
                <a:highlight>
                  <a:srgbClr val="FFFFFF"/>
                </a:highlight>
                <a:latin typeface="Arial"/>
                <a:ea typeface="Arial"/>
                <a:cs typeface="Arial"/>
                <a:sym typeface="Arial"/>
              </a:rPr>
              <a:t> </a:t>
            </a:r>
            <a:r>
              <a:rPr lang="en">
                <a:solidFill>
                  <a:srgbClr val="956037"/>
                </a:solidFill>
                <a:highlight>
                  <a:srgbClr val="FFFFFF"/>
                </a:highlight>
                <a:latin typeface="Arial"/>
                <a:ea typeface="Arial"/>
                <a:cs typeface="Arial"/>
                <a:sym typeface="Arial"/>
              </a:rPr>
              <a:t>Purchasing</a:t>
            </a:r>
            <a:r>
              <a:rPr lang="en">
                <a:solidFill>
                  <a:srgbClr val="000000"/>
                </a:solidFill>
                <a:highlight>
                  <a:srgbClr val="FFFFFF"/>
                </a:highlight>
                <a:latin typeface="Arial"/>
                <a:ea typeface="Arial"/>
                <a:cs typeface="Arial"/>
                <a:sym typeface="Arial"/>
              </a:rPr>
              <a:t>.</a:t>
            </a:r>
            <a:r>
              <a:rPr lang="en">
                <a:solidFill>
                  <a:srgbClr val="8E00C6"/>
                </a:solidFill>
                <a:highlight>
                  <a:srgbClr val="FFFFFF"/>
                </a:highlight>
                <a:latin typeface="Arial"/>
                <a:ea typeface="Arial"/>
                <a:cs typeface="Arial"/>
                <a:sym typeface="Arial"/>
              </a:rPr>
              <a:t>Suppliers</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s</a:t>
            </a:r>
            <a:endParaRPr i="1">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ON</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si</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SupplierID</a:t>
            </a:r>
            <a:r>
              <a:rPr lang="en">
                <a:solidFill>
                  <a:srgbClr val="000000"/>
                </a:solidFill>
                <a:highlight>
                  <a:srgbClr val="FFFFFF"/>
                </a:highlight>
                <a:latin typeface="Arial"/>
                <a:ea typeface="Arial"/>
                <a:cs typeface="Arial"/>
                <a:sym typeface="Arial"/>
              </a:rPr>
              <a:t> = </a:t>
            </a:r>
            <a:r>
              <a:rPr i="1" lang="en">
                <a:solidFill>
                  <a:srgbClr val="8E00C6"/>
                </a:solidFill>
                <a:highlight>
                  <a:srgbClr val="FFFFFF"/>
                </a:highlight>
                <a:latin typeface="Arial"/>
                <a:ea typeface="Arial"/>
                <a:cs typeface="Arial"/>
                <a:sym typeface="Arial"/>
              </a:rPr>
              <a:t>s</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SupplierID</a:t>
            </a:r>
            <a:endParaRPr>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ORDER</a:t>
            </a: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BY</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si</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StockItemName</a:t>
            </a:r>
            <a:r>
              <a:rPr lang="en">
                <a:solidFill>
                  <a:srgbClr val="FF0000"/>
                </a:solidFill>
                <a:highlight>
                  <a:srgbClr val="FFFFFF"/>
                </a:highlight>
                <a:latin typeface="Arial"/>
                <a:ea typeface="Arial"/>
                <a:cs typeface="Arial"/>
                <a:sym typeface="Arial"/>
              </a:rPr>
              <a:t>;</a:t>
            </a:r>
            <a:endParaRPr>
              <a:solidFill>
                <a:srgbClr val="FF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pic>
        <p:nvPicPr>
          <p:cNvPr id="144" name="Google Shape;144;g3838ad0a994_2_73" title="Screenshot 2025-09-25 at 12.50.11 PM.png"/>
          <p:cNvPicPr preferRelativeResize="0"/>
          <p:nvPr/>
        </p:nvPicPr>
        <p:blipFill>
          <a:blip r:embed="rId3">
            <a:alphaModFix/>
          </a:blip>
          <a:stretch>
            <a:fillRect/>
          </a:stretch>
        </p:blipFill>
        <p:spPr>
          <a:xfrm>
            <a:off x="3272100" y="152400"/>
            <a:ext cx="5719500" cy="2592291"/>
          </a:xfrm>
          <a:prstGeom prst="rect">
            <a:avLst/>
          </a:prstGeom>
          <a:noFill/>
          <a:ln>
            <a:noFill/>
          </a:ln>
        </p:spPr>
      </p:pic>
      <p:sp>
        <p:nvSpPr>
          <p:cNvPr id="145" name="Google Shape;145;g3838ad0a994_2_73"/>
          <p:cNvSpPr txBox="1"/>
          <p:nvPr/>
        </p:nvSpPr>
        <p:spPr>
          <a:xfrm>
            <a:off x="0" y="2656800"/>
            <a:ext cx="8898300" cy="248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t>Proposition:</a:t>
            </a:r>
            <a:endParaRPr b="1" sz="1100"/>
          </a:p>
          <a:p>
            <a:pPr indent="0" lvl="0" marL="0" rtl="0" algn="l">
              <a:lnSpc>
                <a:spcPct val="115000"/>
              </a:lnSpc>
              <a:spcBef>
                <a:spcPts val="1200"/>
              </a:spcBef>
              <a:spcAft>
                <a:spcPts val="0"/>
              </a:spcAft>
              <a:buNone/>
            </a:pPr>
            <a:r>
              <a:rPr lang="en" sz="1100"/>
              <a:t>List all products and their suppliers.</a:t>
            </a:r>
            <a:endParaRPr sz="1100"/>
          </a:p>
          <a:p>
            <a:pPr indent="0" lvl="0" marL="0" rtl="0" algn="l">
              <a:lnSpc>
                <a:spcPct val="115000"/>
              </a:lnSpc>
              <a:spcBef>
                <a:spcPts val="1200"/>
              </a:spcBef>
              <a:spcAft>
                <a:spcPts val="0"/>
              </a:spcAft>
              <a:buNone/>
            </a:pPr>
            <a:r>
              <a:rPr b="1" lang="en" sz="1100"/>
              <a:t>Business Value:</a:t>
            </a:r>
            <a:endParaRPr b="1" sz="1100"/>
          </a:p>
          <a:p>
            <a:pPr indent="0" lvl="0" marL="0" rtl="0" algn="l">
              <a:lnSpc>
                <a:spcPct val="115000"/>
              </a:lnSpc>
              <a:spcBef>
                <a:spcPts val="1200"/>
              </a:spcBef>
              <a:spcAft>
                <a:spcPts val="0"/>
              </a:spcAft>
              <a:buNone/>
            </a:pPr>
            <a:r>
              <a:rPr lang="en" sz="1100"/>
              <a:t>This query helps the purchasing department quickly see which supplier is responsible for each product in the catalog. It is useful for supply chain tracking and ensures the right vendor can be contacted immediately if an issue arises with a product.</a:t>
            </a:r>
            <a:endParaRPr sz="1100"/>
          </a:p>
          <a:p>
            <a:pPr indent="0" lvl="0" marL="0" rtl="0" algn="l">
              <a:lnSpc>
                <a:spcPct val="115000"/>
              </a:lnSpc>
              <a:spcBef>
                <a:spcPts val="1200"/>
              </a:spcBef>
              <a:spcAft>
                <a:spcPts val="0"/>
              </a:spcAft>
              <a:buNone/>
            </a:pPr>
            <a:r>
              <a:rPr b="1" lang="en" sz="1100"/>
              <a:t>Why It’s Special</a:t>
            </a:r>
            <a:r>
              <a:rPr b="1" lang="en" sz="1100"/>
              <a:t>:</a:t>
            </a:r>
            <a:endParaRPr b="1" sz="1100"/>
          </a:p>
          <a:p>
            <a:pPr indent="0" lvl="0" marL="0" rtl="0" algn="l">
              <a:lnSpc>
                <a:spcPct val="115000"/>
              </a:lnSpc>
              <a:spcBef>
                <a:spcPts val="1200"/>
              </a:spcBef>
              <a:spcAft>
                <a:spcPts val="1200"/>
              </a:spcAft>
              <a:buNone/>
            </a:pPr>
            <a:r>
              <a:rPr lang="en" sz="1100"/>
              <a:t>I want a clear view of which supplier provides each product so my team can handle supply chain issues efficiently, maintain accountability, and strengthen vendor relationships.</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3838ad0a994_2_83"/>
          <p:cNvSpPr txBox="1"/>
          <p:nvPr>
            <p:ph type="title"/>
          </p:nvPr>
        </p:nvSpPr>
        <p:spPr>
          <a:xfrm>
            <a:off x="380525" y="-1130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10:</a:t>
            </a:r>
            <a:endParaRPr/>
          </a:p>
        </p:txBody>
      </p:sp>
      <p:sp>
        <p:nvSpPr>
          <p:cNvPr id="151" name="Google Shape;151;g3838ad0a994_2_83"/>
          <p:cNvSpPr txBox="1"/>
          <p:nvPr>
            <p:ph idx="1" type="body"/>
          </p:nvPr>
        </p:nvSpPr>
        <p:spPr>
          <a:xfrm>
            <a:off x="380525" y="492500"/>
            <a:ext cx="2411700" cy="2486700"/>
          </a:xfrm>
          <a:prstGeom prst="rect">
            <a:avLst/>
          </a:prstGeom>
        </p:spPr>
        <p:txBody>
          <a:bodyPr anchorCtr="0" anchor="t" bIns="91425" lIns="91425" spcFirstLastPara="1" rIns="91425" wrap="square" tIns="91425">
            <a:normAutofit fontScale="85000"/>
          </a:bodyPr>
          <a:lstStyle/>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SELECT</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o</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OrderID</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c</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CustomerName</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si</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StockItemName</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ol</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Quantity</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ol</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UnitPrice</a:t>
            </a:r>
            <a:endParaRPr>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FROM</a:t>
            </a:r>
            <a:r>
              <a:rPr lang="en">
                <a:solidFill>
                  <a:srgbClr val="000000"/>
                </a:solidFill>
                <a:highlight>
                  <a:srgbClr val="FFFFFF"/>
                </a:highlight>
                <a:latin typeface="Arial"/>
                <a:ea typeface="Arial"/>
                <a:cs typeface="Arial"/>
                <a:sym typeface="Arial"/>
              </a:rPr>
              <a:t> </a:t>
            </a:r>
            <a:r>
              <a:rPr lang="en">
                <a:solidFill>
                  <a:srgbClr val="956037"/>
                </a:solidFill>
                <a:highlight>
                  <a:srgbClr val="FFFFFF"/>
                </a:highlight>
                <a:latin typeface="Arial"/>
                <a:ea typeface="Arial"/>
                <a:cs typeface="Arial"/>
                <a:sym typeface="Arial"/>
              </a:rPr>
              <a:t>Sales</a:t>
            </a:r>
            <a:r>
              <a:rPr lang="en">
                <a:solidFill>
                  <a:srgbClr val="000000"/>
                </a:solidFill>
                <a:highlight>
                  <a:srgbClr val="FFFFFF"/>
                </a:highlight>
                <a:latin typeface="Arial"/>
                <a:ea typeface="Arial"/>
                <a:cs typeface="Arial"/>
                <a:sym typeface="Arial"/>
              </a:rPr>
              <a:t>.</a:t>
            </a:r>
            <a:r>
              <a:rPr lang="en">
                <a:solidFill>
                  <a:srgbClr val="8E00C6"/>
                </a:solidFill>
                <a:highlight>
                  <a:srgbClr val="FFFFFF"/>
                </a:highlight>
                <a:latin typeface="Arial"/>
                <a:ea typeface="Arial"/>
                <a:cs typeface="Arial"/>
                <a:sym typeface="Arial"/>
              </a:rPr>
              <a:t>Orders</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o</a:t>
            </a:r>
            <a:endParaRPr i="1">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INNER</a:t>
            </a: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JOIN</a:t>
            </a:r>
            <a:r>
              <a:rPr lang="en">
                <a:solidFill>
                  <a:srgbClr val="000000"/>
                </a:solidFill>
                <a:highlight>
                  <a:srgbClr val="FFFFFF"/>
                </a:highlight>
                <a:latin typeface="Arial"/>
                <a:ea typeface="Arial"/>
                <a:cs typeface="Arial"/>
                <a:sym typeface="Arial"/>
              </a:rPr>
              <a:t> </a:t>
            </a:r>
            <a:r>
              <a:rPr lang="en">
                <a:solidFill>
                  <a:srgbClr val="956037"/>
                </a:solidFill>
                <a:highlight>
                  <a:srgbClr val="FFFFFF"/>
                </a:highlight>
                <a:latin typeface="Arial"/>
                <a:ea typeface="Arial"/>
                <a:cs typeface="Arial"/>
                <a:sym typeface="Arial"/>
              </a:rPr>
              <a:t>Sales</a:t>
            </a:r>
            <a:r>
              <a:rPr lang="en">
                <a:solidFill>
                  <a:srgbClr val="000000"/>
                </a:solidFill>
                <a:highlight>
                  <a:srgbClr val="FFFFFF"/>
                </a:highlight>
                <a:latin typeface="Arial"/>
                <a:ea typeface="Arial"/>
                <a:cs typeface="Arial"/>
                <a:sym typeface="Arial"/>
              </a:rPr>
              <a:t>.</a:t>
            </a:r>
            <a:r>
              <a:rPr lang="en">
                <a:solidFill>
                  <a:srgbClr val="8E00C6"/>
                </a:solidFill>
                <a:highlight>
                  <a:srgbClr val="FFFFFF"/>
                </a:highlight>
                <a:latin typeface="Arial"/>
                <a:ea typeface="Arial"/>
                <a:cs typeface="Arial"/>
                <a:sym typeface="Arial"/>
              </a:rPr>
              <a:t>OrderLines</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ol</a:t>
            </a:r>
            <a:endParaRPr i="1">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ON</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o</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OrderID</a:t>
            </a:r>
            <a:r>
              <a:rPr lang="en">
                <a:solidFill>
                  <a:srgbClr val="000000"/>
                </a:solidFill>
                <a:highlight>
                  <a:srgbClr val="FFFFFF"/>
                </a:highlight>
                <a:latin typeface="Arial"/>
                <a:ea typeface="Arial"/>
                <a:cs typeface="Arial"/>
                <a:sym typeface="Arial"/>
              </a:rPr>
              <a:t> = </a:t>
            </a:r>
            <a:r>
              <a:rPr i="1" lang="en">
                <a:solidFill>
                  <a:srgbClr val="8E00C6"/>
                </a:solidFill>
                <a:highlight>
                  <a:srgbClr val="FFFFFF"/>
                </a:highlight>
                <a:latin typeface="Arial"/>
                <a:ea typeface="Arial"/>
                <a:cs typeface="Arial"/>
                <a:sym typeface="Arial"/>
              </a:rPr>
              <a:t>ol</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OrderID</a:t>
            </a:r>
            <a:endParaRPr>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INNER</a:t>
            </a: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JOIN</a:t>
            </a:r>
            <a:r>
              <a:rPr lang="en">
                <a:solidFill>
                  <a:srgbClr val="000000"/>
                </a:solidFill>
                <a:highlight>
                  <a:srgbClr val="FFFFFF"/>
                </a:highlight>
                <a:latin typeface="Arial"/>
                <a:ea typeface="Arial"/>
                <a:cs typeface="Arial"/>
                <a:sym typeface="Arial"/>
              </a:rPr>
              <a:t> </a:t>
            </a:r>
            <a:r>
              <a:rPr lang="en">
                <a:solidFill>
                  <a:srgbClr val="956037"/>
                </a:solidFill>
                <a:highlight>
                  <a:srgbClr val="FFFFFF"/>
                </a:highlight>
                <a:latin typeface="Arial"/>
                <a:ea typeface="Arial"/>
                <a:cs typeface="Arial"/>
                <a:sym typeface="Arial"/>
              </a:rPr>
              <a:t>Warehouse</a:t>
            </a:r>
            <a:r>
              <a:rPr lang="en">
                <a:solidFill>
                  <a:srgbClr val="000000"/>
                </a:solidFill>
                <a:highlight>
                  <a:srgbClr val="FFFFFF"/>
                </a:highlight>
                <a:latin typeface="Arial"/>
                <a:ea typeface="Arial"/>
                <a:cs typeface="Arial"/>
                <a:sym typeface="Arial"/>
              </a:rPr>
              <a:t>.</a:t>
            </a:r>
            <a:r>
              <a:rPr lang="en">
                <a:solidFill>
                  <a:srgbClr val="8E00C6"/>
                </a:solidFill>
                <a:highlight>
                  <a:srgbClr val="FFFFFF"/>
                </a:highlight>
                <a:latin typeface="Arial"/>
                <a:ea typeface="Arial"/>
                <a:cs typeface="Arial"/>
                <a:sym typeface="Arial"/>
              </a:rPr>
              <a:t>StockItems</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si</a:t>
            </a:r>
            <a:endParaRPr i="1">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ON</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ol</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StockItemID</a:t>
            </a:r>
            <a:r>
              <a:rPr lang="en">
                <a:solidFill>
                  <a:srgbClr val="000000"/>
                </a:solidFill>
                <a:highlight>
                  <a:srgbClr val="FFFFFF"/>
                </a:highlight>
                <a:latin typeface="Arial"/>
                <a:ea typeface="Arial"/>
                <a:cs typeface="Arial"/>
                <a:sym typeface="Arial"/>
              </a:rPr>
              <a:t> = </a:t>
            </a:r>
            <a:r>
              <a:rPr i="1" lang="en">
                <a:solidFill>
                  <a:srgbClr val="8E00C6"/>
                </a:solidFill>
                <a:highlight>
                  <a:srgbClr val="FFFFFF"/>
                </a:highlight>
                <a:latin typeface="Arial"/>
                <a:ea typeface="Arial"/>
                <a:cs typeface="Arial"/>
                <a:sym typeface="Arial"/>
              </a:rPr>
              <a:t>si</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StockItemID</a:t>
            </a:r>
            <a:endParaRPr>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INNER</a:t>
            </a: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JOIN</a:t>
            </a:r>
            <a:r>
              <a:rPr lang="en">
                <a:solidFill>
                  <a:srgbClr val="000000"/>
                </a:solidFill>
                <a:highlight>
                  <a:srgbClr val="FFFFFF"/>
                </a:highlight>
                <a:latin typeface="Arial"/>
                <a:ea typeface="Arial"/>
                <a:cs typeface="Arial"/>
                <a:sym typeface="Arial"/>
              </a:rPr>
              <a:t> </a:t>
            </a:r>
            <a:r>
              <a:rPr lang="en">
                <a:solidFill>
                  <a:srgbClr val="956037"/>
                </a:solidFill>
                <a:highlight>
                  <a:srgbClr val="FFFFFF"/>
                </a:highlight>
                <a:latin typeface="Arial"/>
                <a:ea typeface="Arial"/>
                <a:cs typeface="Arial"/>
                <a:sym typeface="Arial"/>
              </a:rPr>
              <a:t>Sales</a:t>
            </a:r>
            <a:r>
              <a:rPr lang="en">
                <a:solidFill>
                  <a:srgbClr val="000000"/>
                </a:solidFill>
                <a:highlight>
                  <a:srgbClr val="FFFFFF"/>
                </a:highlight>
                <a:latin typeface="Arial"/>
                <a:ea typeface="Arial"/>
                <a:cs typeface="Arial"/>
                <a:sym typeface="Arial"/>
              </a:rPr>
              <a:t>.</a:t>
            </a:r>
            <a:r>
              <a:rPr lang="en">
                <a:solidFill>
                  <a:srgbClr val="8E00C6"/>
                </a:solidFill>
                <a:highlight>
                  <a:srgbClr val="FFFFFF"/>
                </a:highlight>
                <a:latin typeface="Arial"/>
                <a:ea typeface="Arial"/>
                <a:cs typeface="Arial"/>
                <a:sym typeface="Arial"/>
              </a:rPr>
              <a:t>Customers</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c</a:t>
            </a:r>
            <a:endParaRPr i="1">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ON</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o</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CustomerID</a:t>
            </a:r>
            <a:r>
              <a:rPr lang="en">
                <a:solidFill>
                  <a:srgbClr val="000000"/>
                </a:solidFill>
                <a:highlight>
                  <a:srgbClr val="FFFFFF"/>
                </a:highlight>
                <a:latin typeface="Arial"/>
                <a:ea typeface="Arial"/>
                <a:cs typeface="Arial"/>
                <a:sym typeface="Arial"/>
              </a:rPr>
              <a:t> = </a:t>
            </a:r>
            <a:r>
              <a:rPr i="1" lang="en">
                <a:solidFill>
                  <a:srgbClr val="8E00C6"/>
                </a:solidFill>
                <a:highlight>
                  <a:srgbClr val="FFFFFF"/>
                </a:highlight>
                <a:latin typeface="Arial"/>
                <a:ea typeface="Arial"/>
                <a:cs typeface="Arial"/>
                <a:sym typeface="Arial"/>
              </a:rPr>
              <a:t>c</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CustomerID</a:t>
            </a:r>
            <a:endParaRPr>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ORDER</a:t>
            </a: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BY</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o</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OrderID</a:t>
            </a:r>
            <a:r>
              <a:rPr lang="en">
                <a:solidFill>
                  <a:srgbClr val="FF0000"/>
                </a:solidFill>
                <a:highlight>
                  <a:srgbClr val="FFFFFF"/>
                </a:highlight>
                <a:latin typeface="Arial"/>
                <a:ea typeface="Arial"/>
                <a:cs typeface="Arial"/>
                <a:sym typeface="Arial"/>
              </a:rPr>
              <a:t>;</a:t>
            </a:r>
            <a:endParaRPr>
              <a:solidFill>
                <a:srgbClr val="FF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152" name="Google Shape;152;g3838ad0a994_2_83"/>
          <p:cNvSpPr txBox="1"/>
          <p:nvPr/>
        </p:nvSpPr>
        <p:spPr>
          <a:xfrm>
            <a:off x="311700" y="2687050"/>
            <a:ext cx="8072400" cy="248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t>Proposition:</a:t>
            </a:r>
            <a:endParaRPr b="1" sz="1100"/>
          </a:p>
          <a:p>
            <a:pPr indent="0" lvl="0" marL="0" rtl="0" algn="l">
              <a:lnSpc>
                <a:spcPct val="115000"/>
              </a:lnSpc>
              <a:spcBef>
                <a:spcPts val="1200"/>
              </a:spcBef>
              <a:spcAft>
                <a:spcPts val="0"/>
              </a:spcAft>
              <a:buNone/>
            </a:pPr>
            <a:r>
              <a:rPr lang="en" sz="1100"/>
              <a:t>Orders with product details (Orders + OrderLines + StockItems).</a:t>
            </a:r>
            <a:endParaRPr sz="1100"/>
          </a:p>
          <a:p>
            <a:pPr indent="0" lvl="0" marL="0" rtl="0" algn="l">
              <a:lnSpc>
                <a:spcPct val="115000"/>
              </a:lnSpc>
              <a:spcBef>
                <a:spcPts val="1200"/>
              </a:spcBef>
              <a:spcAft>
                <a:spcPts val="0"/>
              </a:spcAft>
              <a:buNone/>
            </a:pPr>
            <a:r>
              <a:rPr b="1" lang="en" sz="1100"/>
              <a:t>Business Value:</a:t>
            </a:r>
            <a:endParaRPr b="1" sz="1100"/>
          </a:p>
          <a:p>
            <a:pPr indent="0" lvl="0" marL="0" rtl="0" algn="l">
              <a:lnSpc>
                <a:spcPct val="115000"/>
              </a:lnSpc>
              <a:spcBef>
                <a:spcPts val="1200"/>
              </a:spcBef>
              <a:spcAft>
                <a:spcPts val="0"/>
              </a:spcAft>
              <a:buNone/>
            </a:pPr>
            <a:r>
              <a:rPr lang="en" sz="1100"/>
              <a:t>This query combines multiple tables to provide a full picture of what was ordered, by whom, and at what price. It supports detailed sales analysis, accurate invoicing, and better customer service by tying together all relevant order information.</a:t>
            </a:r>
            <a:endParaRPr sz="1100"/>
          </a:p>
          <a:p>
            <a:pPr indent="0" lvl="0" marL="0" rtl="0" algn="l">
              <a:lnSpc>
                <a:spcPct val="115000"/>
              </a:lnSpc>
              <a:spcBef>
                <a:spcPts val="1200"/>
              </a:spcBef>
              <a:spcAft>
                <a:spcPts val="0"/>
              </a:spcAft>
              <a:buNone/>
            </a:pPr>
            <a:r>
              <a:rPr b="1" lang="en" sz="1100"/>
              <a:t>Why It’s Special</a:t>
            </a:r>
            <a:r>
              <a:rPr b="1" lang="en" sz="1100"/>
              <a:t>:</a:t>
            </a:r>
            <a:endParaRPr b="1" sz="1100"/>
          </a:p>
          <a:p>
            <a:pPr indent="0" lvl="0" marL="0" rtl="0" algn="l">
              <a:lnSpc>
                <a:spcPct val="115000"/>
              </a:lnSpc>
              <a:spcBef>
                <a:spcPts val="1200"/>
              </a:spcBef>
              <a:spcAft>
                <a:spcPts val="1200"/>
              </a:spcAft>
              <a:buNone/>
            </a:pPr>
            <a:r>
              <a:rPr lang="en" sz="1100"/>
              <a:t>I want to see each order broken down by customer, product, quantity, and price so I can monitor sales trends, verify accuracy in billing, and make data-driven decisions about product performance and customer demand.</a:t>
            </a:r>
            <a:endParaRPr sz="1100"/>
          </a:p>
        </p:txBody>
      </p:sp>
      <p:pic>
        <p:nvPicPr>
          <p:cNvPr id="153" name="Google Shape;153;g3838ad0a994_2_83" title="Screenshot 2025-09-25 at 12.53.04 PM.png"/>
          <p:cNvPicPr preferRelativeResize="0"/>
          <p:nvPr/>
        </p:nvPicPr>
        <p:blipFill>
          <a:blip r:embed="rId3">
            <a:alphaModFix/>
          </a:blip>
          <a:stretch>
            <a:fillRect/>
          </a:stretch>
        </p:blipFill>
        <p:spPr>
          <a:xfrm>
            <a:off x="2900500" y="309800"/>
            <a:ext cx="6076349" cy="2377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382518fb76b_0_18"/>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Devak Mehta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37f859ed25e_0_3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1</a:t>
            </a:r>
            <a:endParaRPr/>
          </a:p>
        </p:txBody>
      </p:sp>
      <p:sp>
        <p:nvSpPr>
          <p:cNvPr id="164" name="Google Shape;164;g37f859ed25e_0_3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%%sql</a:t>
            </a:r>
            <a:endParaRPr/>
          </a:p>
          <a:p>
            <a:pPr indent="0" lvl="0" marL="0" rtl="0" algn="l">
              <a:spcBef>
                <a:spcPts val="0"/>
              </a:spcBef>
              <a:spcAft>
                <a:spcPts val="0"/>
              </a:spcAft>
              <a:buNone/>
            </a:pPr>
            <a:r>
              <a:rPr lang="en"/>
              <a:t>SELECT TOP (10)</a:t>
            </a:r>
            <a:endParaRPr/>
          </a:p>
          <a:p>
            <a:pPr indent="0" lvl="0" marL="0" rtl="0" algn="l">
              <a:spcBef>
                <a:spcPts val="0"/>
              </a:spcBef>
              <a:spcAft>
                <a:spcPts val="0"/>
              </a:spcAft>
              <a:buNone/>
            </a:pPr>
            <a:r>
              <a:rPr lang="en"/>
              <a:t>  s.SupplierName,</a:t>
            </a:r>
            <a:endParaRPr/>
          </a:p>
          <a:p>
            <a:pPr indent="0" lvl="0" marL="0" rtl="0" algn="l">
              <a:spcBef>
                <a:spcPts val="0"/>
              </a:spcBef>
              <a:spcAft>
                <a:spcPts val="0"/>
              </a:spcAft>
              <a:buNone/>
            </a:pPr>
            <a:r>
              <a:rPr lang="en"/>
              <a:t>  si.StockItemName,</a:t>
            </a:r>
            <a:endParaRPr/>
          </a:p>
          <a:p>
            <a:pPr indent="0" lvl="0" marL="0" rtl="0" algn="l">
              <a:spcBef>
                <a:spcPts val="0"/>
              </a:spcBef>
              <a:spcAft>
                <a:spcPts val="0"/>
              </a:spcAft>
              <a:buNone/>
            </a:pPr>
            <a:r>
              <a:rPr lang="en"/>
              <a:t>  i.InvoiceDate</a:t>
            </a:r>
            <a:endParaRPr/>
          </a:p>
          <a:p>
            <a:pPr indent="0" lvl="0" marL="0" rtl="0" algn="l">
              <a:spcBef>
                <a:spcPts val="0"/>
              </a:spcBef>
              <a:spcAft>
                <a:spcPts val="0"/>
              </a:spcAft>
              <a:buNone/>
            </a:pPr>
            <a:r>
              <a:rPr lang="en"/>
              <a:t>FROM Purchasing.Suppliers AS s</a:t>
            </a:r>
            <a:endParaRPr/>
          </a:p>
          <a:p>
            <a:pPr indent="0" lvl="0" marL="0" rtl="0" algn="l">
              <a:spcBef>
                <a:spcPts val="0"/>
              </a:spcBef>
              <a:spcAft>
                <a:spcPts val="0"/>
              </a:spcAft>
              <a:buNone/>
            </a:pPr>
            <a:r>
              <a:rPr lang="en"/>
              <a:t>JOIN Warehouse.StockItems  AS si ON si.SupplierID  = s.SupplierID</a:t>
            </a:r>
            <a:endParaRPr/>
          </a:p>
          <a:p>
            <a:pPr indent="0" lvl="0" marL="0" rtl="0" algn="l">
              <a:spcBef>
                <a:spcPts val="0"/>
              </a:spcBef>
              <a:spcAft>
                <a:spcPts val="0"/>
              </a:spcAft>
              <a:buNone/>
            </a:pPr>
            <a:r>
              <a:rPr lang="en"/>
              <a:t>JOIN Sales.InvoiceLines    AS il ON il.StockItemID = si.StockItemID</a:t>
            </a:r>
            <a:endParaRPr/>
          </a:p>
          <a:p>
            <a:pPr indent="0" lvl="0" marL="0" rtl="0" algn="l">
              <a:spcBef>
                <a:spcPts val="0"/>
              </a:spcBef>
              <a:spcAft>
                <a:spcPts val="0"/>
              </a:spcAft>
              <a:buNone/>
            </a:pPr>
            <a:r>
              <a:rPr lang="en"/>
              <a:t>JOIN Sales.Invoices        AS i  ON i.InvoiceID    = il.InvoiceID</a:t>
            </a:r>
            <a:endParaRPr/>
          </a:p>
          <a:p>
            <a:pPr indent="0" lvl="0" marL="0" rtl="0" algn="l">
              <a:spcBef>
                <a:spcPts val="0"/>
              </a:spcBef>
              <a:spcAft>
                <a:spcPts val="0"/>
              </a:spcAft>
              <a:buNone/>
            </a:pPr>
            <a:r>
              <a:rPr lang="en"/>
              <a:t>WHERE i.InvoiceDate &gt;= DATEADD(DAY, -30, (SELECT MAX(InvoiceDate) FROM Sales.Invoices))</a:t>
            </a:r>
            <a:endParaRPr/>
          </a:p>
          <a:p>
            <a:pPr indent="0" lvl="0" marL="0" rtl="0" algn="l">
              <a:spcBef>
                <a:spcPts val="0"/>
              </a:spcBef>
              <a:spcAft>
                <a:spcPts val="0"/>
              </a:spcAft>
              <a:buNone/>
            </a:pPr>
            <a:r>
              <a:rPr lang="en"/>
              <a:t>ORDER BY i.InvoiceDate DESC, s.SupplierName, si.StockItemName;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65" name="Google Shape;165;g37f859ed25e_0_37" title="Screenshot 2025-09-24 at 1.50.20 AM.png"/>
          <p:cNvPicPr preferRelativeResize="0"/>
          <p:nvPr/>
        </p:nvPicPr>
        <p:blipFill>
          <a:blip r:embed="rId3">
            <a:alphaModFix/>
          </a:blip>
          <a:stretch>
            <a:fillRect/>
          </a:stretch>
        </p:blipFill>
        <p:spPr>
          <a:xfrm>
            <a:off x="3272100" y="152400"/>
            <a:ext cx="5118463" cy="2899679"/>
          </a:xfrm>
          <a:prstGeom prst="rect">
            <a:avLst/>
          </a:prstGeom>
          <a:noFill/>
          <a:ln>
            <a:noFill/>
          </a:ln>
        </p:spPr>
      </p:pic>
      <p:sp>
        <p:nvSpPr>
          <p:cNvPr id="166" name="Google Shape;166;g37f859ed25e_0_37"/>
          <p:cNvSpPr txBox="1"/>
          <p:nvPr/>
        </p:nvSpPr>
        <p:spPr>
          <a:xfrm>
            <a:off x="8560325" y="2969150"/>
            <a:ext cx="91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sp>
        <p:nvSpPr>
          <p:cNvPr id="167" name="Google Shape;167;g37f859ed25e_0_37"/>
          <p:cNvSpPr txBox="1"/>
          <p:nvPr/>
        </p:nvSpPr>
        <p:spPr>
          <a:xfrm>
            <a:off x="3809650" y="3298050"/>
            <a:ext cx="4686600" cy="146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-This query finds suppliers and the items they provided that generated sales in the most recent 30 days.</a:t>
            </a:r>
            <a:endParaRPr sz="1000"/>
          </a:p>
          <a:p>
            <a:pPr indent="0" lvl="0" marL="0" rtl="0" algn="l">
              <a:lnSpc>
                <a:spcPct val="115000"/>
              </a:lnSpc>
              <a:spcBef>
                <a:spcPts val="0"/>
              </a:spcBef>
              <a:spcAft>
                <a:spcPts val="0"/>
              </a:spcAft>
              <a:buNone/>
            </a:pPr>
            <a:r>
              <a:rPr lang="en" sz="1000"/>
              <a:t>-It joins suppliers, stock items, invoice lines, and invoices to track who sold what and when.</a:t>
            </a:r>
            <a:endParaRPr sz="1000"/>
          </a:p>
          <a:p>
            <a:pPr indent="0" lvl="0" marL="0" rtl="0" algn="l">
              <a:lnSpc>
                <a:spcPct val="115000"/>
              </a:lnSpc>
              <a:spcBef>
                <a:spcPts val="0"/>
              </a:spcBef>
              <a:spcAft>
                <a:spcPts val="0"/>
              </a:spcAft>
              <a:buNone/>
            </a:pPr>
            <a:r>
              <a:rPr lang="en" sz="1000"/>
              <a:t>-Useful for identifying </a:t>
            </a:r>
            <a:r>
              <a:rPr b="1" lang="en" sz="1000"/>
              <a:t>active supplier–item relationships</a:t>
            </a:r>
            <a:r>
              <a:rPr lang="en" sz="1000"/>
              <a:t> and recent product flow.</a:t>
            </a:r>
            <a:endParaRPr sz="1000"/>
          </a:p>
          <a:p>
            <a:pPr indent="0" lvl="0" marL="0" rtl="0" algn="l">
              <a:lnSpc>
                <a:spcPct val="115000"/>
              </a:lnSpc>
              <a:spcBef>
                <a:spcPts val="0"/>
              </a:spcBef>
              <a:spcAft>
                <a:spcPts val="0"/>
              </a:spcAft>
              <a:buNone/>
            </a:pPr>
            <a:r>
              <a:rPr lang="en" sz="1000"/>
              <a:t>- imagined myself as the manager and wanted to see which supplier are recently or currently active to priortize relationships with such suppliers</a:t>
            </a:r>
            <a:endParaRPr sz="1000"/>
          </a:p>
          <a:p>
            <a:pPr indent="0" lvl="0" marL="0" rtl="0" algn="l">
              <a:spcBef>
                <a:spcPts val="0"/>
              </a:spcBef>
              <a:spcAft>
                <a:spcPts val="0"/>
              </a:spcAft>
              <a:buNone/>
            </a:pPr>
            <a:r>
              <a:t/>
            </a:r>
            <a:endParaRPr sz="1500">
              <a:solidFill>
                <a:schemeClr val="dk2"/>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37f859ed25e_0_4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2</a:t>
            </a:r>
            <a:endParaRPr/>
          </a:p>
        </p:txBody>
      </p:sp>
      <p:sp>
        <p:nvSpPr>
          <p:cNvPr id="173" name="Google Shape;173;g37f859ed25e_0_4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133">
                <a:solidFill>
                  <a:srgbClr val="101116"/>
                </a:solidFill>
                <a:highlight>
                  <a:schemeClr val="lt1"/>
                </a:highlight>
                <a:latin typeface="Courier New"/>
                <a:ea typeface="Courier New"/>
                <a:cs typeface="Courier New"/>
                <a:sym typeface="Courier New"/>
              </a:rPr>
              <a:t>%%sql</a:t>
            </a:r>
            <a:endParaRPr sz="4133">
              <a:solidFill>
                <a:srgbClr val="101116"/>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4133">
                <a:solidFill>
                  <a:srgbClr val="101116"/>
                </a:solidFill>
                <a:highlight>
                  <a:schemeClr val="lt1"/>
                </a:highlight>
                <a:latin typeface="Courier New"/>
                <a:ea typeface="Courier New"/>
                <a:cs typeface="Courier New"/>
                <a:sym typeface="Courier New"/>
              </a:rPr>
              <a:t>SELECT TOP(5)</a:t>
            </a:r>
            <a:endParaRPr sz="4133">
              <a:solidFill>
                <a:srgbClr val="101116"/>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4133">
                <a:solidFill>
                  <a:srgbClr val="101116"/>
                </a:solidFill>
                <a:highlight>
                  <a:schemeClr val="lt1"/>
                </a:highlight>
                <a:latin typeface="Courier New"/>
                <a:ea typeface="Courier New"/>
                <a:cs typeface="Courier New"/>
                <a:sym typeface="Courier New"/>
              </a:rPr>
              <a:t>  s.SupplierName,</a:t>
            </a:r>
            <a:endParaRPr sz="4133">
              <a:solidFill>
                <a:srgbClr val="101116"/>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4133">
                <a:solidFill>
                  <a:srgbClr val="101116"/>
                </a:solidFill>
                <a:highlight>
                  <a:schemeClr val="lt1"/>
                </a:highlight>
                <a:latin typeface="Courier New"/>
                <a:ea typeface="Courier New"/>
                <a:cs typeface="Courier New"/>
                <a:sym typeface="Courier New"/>
              </a:rPr>
              <a:t>  si.StockItemName,</a:t>
            </a:r>
            <a:endParaRPr sz="4133">
              <a:solidFill>
                <a:srgbClr val="101116"/>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4133">
                <a:solidFill>
                  <a:srgbClr val="101116"/>
                </a:solidFill>
                <a:highlight>
                  <a:schemeClr val="lt1"/>
                </a:highlight>
                <a:latin typeface="Courier New"/>
                <a:ea typeface="Courier New"/>
                <a:cs typeface="Courier New"/>
                <a:sym typeface="Courier New"/>
              </a:rPr>
              <a:t>  MAX(i.InvoiceDate) AS LastInvoiceDate</a:t>
            </a:r>
            <a:endParaRPr sz="4133">
              <a:solidFill>
                <a:srgbClr val="101116"/>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4133">
                <a:solidFill>
                  <a:srgbClr val="101116"/>
                </a:solidFill>
                <a:highlight>
                  <a:schemeClr val="lt1"/>
                </a:highlight>
                <a:latin typeface="Courier New"/>
                <a:ea typeface="Courier New"/>
                <a:cs typeface="Courier New"/>
                <a:sym typeface="Courier New"/>
              </a:rPr>
              <a:t>FROM Purchasing.Suppliers AS s</a:t>
            </a:r>
            <a:endParaRPr sz="4133">
              <a:solidFill>
                <a:srgbClr val="101116"/>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4133">
                <a:solidFill>
                  <a:srgbClr val="101116"/>
                </a:solidFill>
                <a:highlight>
                  <a:schemeClr val="lt1"/>
                </a:highlight>
                <a:latin typeface="Courier New"/>
                <a:ea typeface="Courier New"/>
                <a:cs typeface="Courier New"/>
                <a:sym typeface="Courier New"/>
              </a:rPr>
              <a:t>JOIN Warehouse.StockItems  AS si ON si.SupplierID = s.SupplierID</a:t>
            </a:r>
            <a:endParaRPr sz="4133">
              <a:solidFill>
                <a:srgbClr val="101116"/>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4133">
                <a:solidFill>
                  <a:srgbClr val="101116"/>
                </a:solidFill>
                <a:highlight>
                  <a:schemeClr val="lt1"/>
                </a:highlight>
                <a:latin typeface="Courier New"/>
                <a:ea typeface="Courier New"/>
                <a:cs typeface="Courier New"/>
                <a:sym typeface="Courier New"/>
              </a:rPr>
              <a:t>JOIN Sales.InvoiceLines    AS il ON il.StockItemID = si.StockItemID</a:t>
            </a:r>
            <a:endParaRPr sz="4133">
              <a:solidFill>
                <a:srgbClr val="101116"/>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4133">
                <a:solidFill>
                  <a:srgbClr val="101116"/>
                </a:solidFill>
                <a:highlight>
                  <a:schemeClr val="lt1"/>
                </a:highlight>
                <a:latin typeface="Courier New"/>
                <a:ea typeface="Courier New"/>
                <a:cs typeface="Courier New"/>
                <a:sym typeface="Courier New"/>
              </a:rPr>
              <a:t>JOIN Sales.Invoices        AS i  ON i.InvoiceID    = il.InvoiceID</a:t>
            </a:r>
            <a:endParaRPr sz="4133">
              <a:solidFill>
                <a:srgbClr val="101116"/>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4133">
                <a:solidFill>
                  <a:srgbClr val="101116"/>
                </a:solidFill>
                <a:highlight>
                  <a:schemeClr val="lt1"/>
                </a:highlight>
                <a:latin typeface="Courier New"/>
                <a:ea typeface="Courier New"/>
                <a:cs typeface="Courier New"/>
                <a:sym typeface="Courier New"/>
              </a:rPr>
              <a:t>WHERE i.InvoiceDate &gt;= DATEADD(DAY, -180, (SELECT MAX(InvoiceDate) FROM Sales.Invoices))</a:t>
            </a:r>
            <a:endParaRPr sz="4133">
              <a:solidFill>
                <a:srgbClr val="101116"/>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4133">
                <a:solidFill>
                  <a:srgbClr val="101116"/>
                </a:solidFill>
                <a:highlight>
                  <a:schemeClr val="lt1"/>
                </a:highlight>
                <a:latin typeface="Courier New"/>
                <a:ea typeface="Courier New"/>
                <a:cs typeface="Courier New"/>
                <a:sym typeface="Courier New"/>
              </a:rPr>
              <a:t>GROUP BY s.SupplierName, si.StockItemName</a:t>
            </a:r>
            <a:endParaRPr sz="4133">
              <a:solidFill>
                <a:srgbClr val="101116"/>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4133">
                <a:solidFill>
                  <a:srgbClr val="101116"/>
                </a:solidFill>
                <a:highlight>
                  <a:schemeClr val="lt1"/>
                </a:highlight>
                <a:latin typeface="Courier New"/>
                <a:ea typeface="Courier New"/>
                <a:cs typeface="Courier New"/>
                <a:sym typeface="Courier New"/>
              </a:rPr>
              <a:t>ORDER BY LastInvoiceDate DESC;</a:t>
            </a:r>
            <a:endParaRPr sz="4133">
              <a:solidFill>
                <a:srgbClr val="101116"/>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4133">
              <a:solidFill>
                <a:schemeClr val="lt1"/>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900">
              <a:solidFill>
                <a:srgbClr val="00D4B1"/>
              </a:solidFill>
              <a:highlight>
                <a:srgbClr val="101116"/>
              </a:highlight>
              <a:latin typeface="Courier New"/>
              <a:ea typeface="Courier New"/>
              <a:cs typeface="Courier New"/>
              <a:sym typeface="Courier New"/>
            </a:endParaRPr>
          </a:p>
          <a:p>
            <a:pPr indent="0" lvl="0" marL="0" rtl="0" algn="l">
              <a:spcBef>
                <a:spcPts val="0"/>
              </a:spcBef>
              <a:spcAft>
                <a:spcPts val="0"/>
              </a:spcAft>
              <a:buNone/>
            </a:pPr>
            <a:r>
              <a:t/>
            </a:r>
            <a:endParaRPr sz="900">
              <a:solidFill>
                <a:srgbClr val="00D4B1"/>
              </a:solidFill>
              <a:highlight>
                <a:srgbClr val="101116"/>
              </a:highlight>
              <a:latin typeface="Courier New"/>
              <a:ea typeface="Courier New"/>
              <a:cs typeface="Courier New"/>
              <a:sym typeface="Courier New"/>
            </a:endParaRPr>
          </a:p>
          <a:p>
            <a:pPr indent="0" lvl="0" marL="0" rtl="0" algn="l">
              <a:spcBef>
                <a:spcPts val="0"/>
              </a:spcBef>
              <a:spcAft>
                <a:spcPts val="0"/>
              </a:spcAft>
              <a:buNone/>
            </a:pPr>
            <a:r>
              <a:t/>
            </a:r>
            <a:endParaRPr sz="900">
              <a:solidFill>
                <a:srgbClr val="00D4B1"/>
              </a:solidFill>
              <a:highlight>
                <a:srgbClr val="101116"/>
              </a:highlight>
              <a:latin typeface="Courier New"/>
              <a:ea typeface="Courier New"/>
              <a:cs typeface="Courier New"/>
              <a:sym typeface="Courier New"/>
            </a:endParaRPr>
          </a:p>
          <a:p>
            <a:pPr indent="0" lvl="0" marL="0" rtl="0" algn="l">
              <a:spcBef>
                <a:spcPts val="0"/>
              </a:spcBef>
              <a:spcAft>
                <a:spcPts val="0"/>
              </a:spcAft>
              <a:buNone/>
            </a:pPr>
            <a:r>
              <a:t/>
            </a:r>
            <a:endParaRPr sz="900">
              <a:solidFill>
                <a:srgbClr val="00D4B1"/>
              </a:solidFill>
              <a:highlight>
                <a:srgbClr val="101116"/>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00D4B1"/>
              </a:solidFill>
              <a:highlight>
                <a:srgbClr val="101116"/>
              </a:highlight>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174" name="Google Shape;174;g37f859ed25e_0_43" title="Screenshot 2025-09-24 at 1.57.30 AM.png"/>
          <p:cNvPicPr preferRelativeResize="0"/>
          <p:nvPr/>
        </p:nvPicPr>
        <p:blipFill>
          <a:blip r:embed="rId3">
            <a:alphaModFix/>
          </a:blip>
          <a:stretch>
            <a:fillRect/>
          </a:stretch>
        </p:blipFill>
        <p:spPr>
          <a:xfrm>
            <a:off x="1994400" y="144475"/>
            <a:ext cx="6990224" cy="1663789"/>
          </a:xfrm>
          <a:prstGeom prst="rect">
            <a:avLst/>
          </a:prstGeom>
          <a:noFill/>
          <a:ln>
            <a:noFill/>
          </a:ln>
        </p:spPr>
      </p:pic>
      <p:sp>
        <p:nvSpPr>
          <p:cNvPr id="175" name="Google Shape;175;g37f859ed25e_0_43"/>
          <p:cNvSpPr txBox="1"/>
          <p:nvPr/>
        </p:nvSpPr>
        <p:spPr>
          <a:xfrm>
            <a:off x="3882750" y="2274825"/>
            <a:ext cx="4814700" cy="255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t>-Finds the </a:t>
            </a:r>
            <a:r>
              <a:rPr b="1" lang="en" sz="1100"/>
              <a:t>latest invoice date</a:t>
            </a:r>
            <a:r>
              <a:rPr lang="en" sz="1100"/>
              <a:t> per supplier–item pair (last 180 days)</a:t>
            </a:r>
            <a:endParaRPr sz="1100"/>
          </a:p>
          <a:p>
            <a:pPr indent="0" lvl="0" marL="0" rtl="0" algn="l">
              <a:lnSpc>
                <a:spcPct val="115000"/>
              </a:lnSpc>
              <a:spcBef>
                <a:spcPts val="0"/>
              </a:spcBef>
              <a:spcAft>
                <a:spcPts val="0"/>
              </a:spcAft>
              <a:buNone/>
            </a:pPr>
            <a:r>
              <a:rPr lang="en" sz="1100"/>
              <a:t>-Helps identify whether supplier–item combinations are still active</a:t>
            </a:r>
            <a:endParaRPr sz="1100"/>
          </a:p>
          <a:p>
            <a:pPr indent="0" lvl="0" marL="0" rtl="0" algn="l">
              <a:lnSpc>
                <a:spcPct val="115000"/>
              </a:lnSpc>
              <a:spcBef>
                <a:spcPts val="0"/>
              </a:spcBef>
              <a:spcAft>
                <a:spcPts val="0"/>
              </a:spcAft>
              <a:buNone/>
            </a:pPr>
            <a:r>
              <a:rPr lang="en" sz="1100"/>
              <a:t>-Recent dates = active suppliers; older = inactive</a:t>
            </a:r>
            <a:endParaRPr sz="1100"/>
          </a:p>
          <a:p>
            <a:pPr indent="0" lvl="0" marL="0" rtl="0" algn="l">
              <a:lnSpc>
                <a:spcPct val="115000"/>
              </a:lnSpc>
              <a:spcBef>
                <a:spcPts val="0"/>
              </a:spcBef>
              <a:spcAft>
                <a:spcPts val="0"/>
              </a:spcAft>
              <a:buNone/>
            </a:pPr>
            <a:r>
              <a:rPr lang="en" sz="1100"/>
              <a:t>-Useful for supplier monitoring, basically just like above wanted to see non so active suppliers so i could not rely on them</a:t>
            </a:r>
            <a:endParaRPr sz="1800">
              <a:solidFill>
                <a:schemeClr val="dk2"/>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384aee88248_1_1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3</a:t>
            </a:r>
            <a:endParaRPr/>
          </a:p>
        </p:txBody>
      </p:sp>
      <p:sp>
        <p:nvSpPr>
          <p:cNvPr id="181" name="Google Shape;181;g384aee88248_1_1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900">
                <a:solidFill>
                  <a:srgbClr val="00D4B1"/>
                </a:solidFill>
                <a:highlight>
                  <a:schemeClr val="lt1"/>
                </a:highlight>
                <a:latin typeface="Courier New"/>
                <a:ea typeface="Courier New"/>
                <a:cs typeface="Courier New"/>
                <a:sym typeface="Courier New"/>
              </a:rPr>
              <a:t>%%</a:t>
            </a:r>
            <a:r>
              <a:rPr lang="en" sz="900">
                <a:solidFill>
                  <a:srgbClr val="FF5680"/>
                </a:solidFill>
                <a:highlight>
                  <a:schemeClr val="lt1"/>
                </a:highlight>
                <a:latin typeface="Courier New"/>
                <a:ea typeface="Courier New"/>
                <a:cs typeface="Courier New"/>
                <a:sym typeface="Courier New"/>
              </a:rPr>
              <a:t>sql</a:t>
            </a:r>
            <a:endParaRPr sz="900">
              <a:solidFill>
                <a:srgbClr val="FF5680"/>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FF5680"/>
                </a:solidFill>
                <a:highlight>
                  <a:schemeClr val="lt1"/>
                </a:highlight>
                <a:latin typeface="Courier New"/>
                <a:ea typeface="Courier New"/>
                <a:cs typeface="Courier New"/>
                <a:sym typeface="Courier New"/>
              </a:rPr>
              <a:t>SELECT</a:t>
            </a:r>
            <a:r>
              <a:rPr lang="en" sz="900">
                <a:solidFill>
                  <a:srgbClr val="00D4B1"/>
                </a:solidFill>
                <a:highlight>
                  <a:schemeClr val="lt1"/>
                </a:highlight>
                <a:latin typeface="Courier New"/>
                <a:ea typeface="Courier New"/>
                <a:cs typeface="Courier New"/>
                <a:sym typeface="Courier New"/>
              </a:rPr>
              <a:t> </a:t>
            </a:r>
            <a:r>
              <a:rPr lang="en" sz="900">
                <a:solidFill>
                  <a:srgbClr val="FF5680"/>
                </a:solidFill>
                <a:highlight>
                  <a:schemeClr val="lt1"/>
                </a:highlight>
                <a:latin typeface="Courier New"/>
                <a:ea typeface="Courier New"/>
                <a:cs typeface="Courier New"/>
                <a:sym typeface="Courier New"/>
              </a:rPr>
              <a:t>TOP</a:t>
            </a:r>
            <a:r>
              <a:rPr lang="en" sz="900">
                <a:solidFill>
                  <a:srgbClr val="00D4B1"/>
                </a:solidFill>
                <a:highlight>
                  <a:schemeClr val="lt1"/>
                </a:highlight>
                <a:latin typeface="Courier New"/>
                <a:ea typeface="Courier New"/>
                <a:cs typeface="Courier New"/>
                <a:sym typeface="Courier New"/>
              </a:rPr>
              <a:t>(</a:t>
            </a:r>
            <a:r>
              <a:rPr lang="en" sz="900">
                <a:solidFill>
                  <a:srgbClr val="FFFC58"/>
                </a:solidFill>
                <a:highlight>
                  <a:schemeClr val="lt1"/>
                </a:highlight>
                <a:latin typeface="Courier New"/>
                <a:ea typeface="Courier New"/>
                <a:cs typeface="Courier New"/>
                <a:sym typeface="Courier New"/>
              </a:rPr>
              <a:t>5</a:t>
            </a:r>
            <a:r>
              <a:rPr lang="en" sz="900">
                <a:solidFill>
                  <a:srgbClr val="00D4B1"/>
                </a:solidFill>
                <a:highlight>
                  <a:schemeClr val="lt1"/>
                </a:highlight>
                <a:latin typeface="Courier New"/>
                <a:ea typeface="Courier New"/>
                <a:cs typeface="Courier New"/>
                <a:sym typeface="Courier New"/>
              </a:rPr>
              <a:t>)</a:t>
            </a:r>
            <a:endParaRPr sz="900">
              <a:solidFill>
                <a:srgbClr val="00D4B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00D4B1"/>
                </a:solidFill>
                <a:highlight>
                  <a:schemeClr val="lt1"/>
                </a:highlight>
                <a:latin typeface="Courier New"/>
                <a:ea typeface="Courier New"/>
                <a:cs typeface="Courier New"/>
                <a:sym typeface="Courier New"/>
              </a:rPr>
              <a:t>c.CustomerName,</a:t>
            </a:r>
            <a:endParaRPr sz="900">
              <a:solidFill>
                <a:srgbClr val="00D4B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00B0FF"/>
                </a:solidFill>
                <a:highlight>
                  <a:schemeClr val="lt1"/>
                </a:highlight>
                <a:latin typeface="Courier New"/>
                <a:ea typeface="Courier New"/>
                <a:cs typeface="Courier New"/>
                <a:sym typeface="Courier New"/>
              </a:rPr>
              <a:t>SUM</a:t>
            </a:r>
            <a:r>
              <a:rPr lang="en" sz="900">
                <a:solidFill>
                  <a:srgbClr val="00D4B1"/>
                </a:solidFill>
                <a:highlight>
                  <a:schemeClr val="lt1"/>
                </a:highlight>
                <a:latin typeface="Courier New"/>
                <a:ea typeface="Courier New"/>
                <a:cs typeface="Courier New"/>
                <a:sym typeface="Courier New"/>
              </a:rPr>
              <a:t>(il.ExtendedPrice) </a:t>
            </a:r>
            <a:r>
              <a:rPr lang="en" sz="900">
                <a:solidFill>
                  <a:srgbClr val="FF5680"/>
                </a:solidFill>
                <a:highlight>
                  <a:schemeClr val="lt1"/>
                </a:highlight>
                <a:latin typeface="Courier New"/>
                <a:ea typeface="Courier New"/>
                <a:cs typeface="Courier New"/>
                <a:sym typeface="Courier New"/>
              </a:rPr>
              <a:t>AS</a:t>
            </a:r>
            <a:r>
              <a:rPr lang="en" sz="900">
                <a:solidFill>
                  <a:srgbClr val="00D4B1"/>
                </a:solidFill>
                <a:highlight>
                  <a:schemeClr val="lt1"/>
                </a:highlight>
                <a:latin typeface="Courier New"/>
                <a:ea typeface="Courier New"/>
                <a:cs typeface="Courier New"/>
                <a:sym typeface="Courier New"/>
              </a:rPr>
              <a:t> TotalRevenue</a:t>
            </a:r>
            <a:endParaRPr sz="900">
              <a:solidFill>
                <a:srgbClr val="00D4B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FF5680"/>
                </a:solidFill>
                <a:highlight>
                  <a:schemeClr val="lt1"/>
                </a:highlight>
                <a:latin typeface="Courier New"/>
                <a:ea typeface="Courier New"/>
                <a:cs typeface="Courier New"/>
                <a:sym typeface="Courier New"/>
              </a:rPr>
              <a:t>FROM</a:t>
            </a:r>
            <a:r>
              <a:rPr lang="en" sz="900">
                <a:solidFill>
                  <a:srgbClr val="00D4B1"/>
                </a:solidFill>
                <a:highlight>
                  <a:schemeClr val="lt1"/>
                </a:highlight>
                <a:latin typeface="Courier New"/>
                <a:ea typeface="Courier New"/>
                <a:cs typeface="Courier New"/>
                <a:sym typeface="Courier New"/>
              </a:rPr>
              <a:t> Sales.Invoices </a:t>
            </a:r>
            <a:r>
              <a:rPr lang="en" sz="900">
                <a:solidFill>
                  <a:srgbClr val="FF5680"/>
                </a:solidFill>
                <a:highlight>
                  <a:schemeClr val="lt1"/>
                </a:highlight>
                <a:latin typeface="Courier New"/>
                <a:ea typeface="Courier New"/>
                <a:cs typeface="Courier New"/>
                <a:sym typeface="Courier New"/>
              </a:rPr>
              <a:t>as</a:t>
            </a:r>
            <a:r>
              <a:rPr lang="en" sz="900">
                <a:solidFill>
                  <a:srgbClr val="00D4B1"/>
                </a:solidFill>
                <a:highlight>
                  <a:schemeClr val="lt1"/>
                </a:highlight>
                <a:latin typeface="Courier New"/>
                <a:ea typeface="Courier New"/>
                <a:cs typeface="Courier New"/>
                <a:sym typeface="Courier New"/>
              </a:rPr>
              <a:t> i</a:t>
            </a:r>
            <a:endParaRPr sz="900">
              <a:solidFill>
                <a:srgbClr val="00D4B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FF5680"/>
                </a:solidFill>
                <a:highlight>
                  <a:schemeClr val="lt1"/>
                </a:highlight>
                <a:latin typeface="Courier New"/>
                <a:ea typeface="Courier New"/>
                <a:cs typeface="Courier New"/>
                <a:sym typeface="Courier New"/>
              </a:rPr>
              <a:t>JOIN</a:t>
            </a:r>
            <a:r>
              <a:rPr lang="en" sz="900">
                <a:solidFill>
                  <a:srgbClr val="00D4B1"/>
                </a:solidFill>
                <a:highlight>
                  <a:schemeClr val="lt1"/>
                </a:highlight>
                <a:latin typeface="Courier New"/>
                <a:ea typeface="Courier New"/>
                <a:cs typeface="Courier New"/>
                <a:sym typeface="Courier New"/>
              </a:rPr>
              <a:t> Sales.InvoiceLines </a:t>
            </a:r>
            <a:r>
              <a:rPr lang="en" sz="900">
                <a:solidFill>
                  <a:srgbClr val="FF5680"/>
                </a:solidFill>
                <a:highlight>
                  <a:schemeClr val="lt1"/>
                </a:highlight>
                <a:latin typeface="Courier New"/>
                <a:ea typeface="Courier New"/>
                <a:cs typeface="Courier New"/>
                <a:sym typeface="Courier New"/>
              </a:rPr>
              <a:t>AS</a:t>
            </a:r>
            <a:r>
              <a:rPr lang="en" sz="900">
                <a:solidFill>
                  <a:srgbClr val="00D4B1"/>
                </a:solidFill>
                <a:highlight>
                  <a:schemeClr val="lt1"/>
                </a:highlight>
                <a:latin typeface="Courier New"/>
                <a:ea typeface="Courier New"/>
                <a:cs typeface="Courier New"/>
                <a:sym typeface="Courier New"/>
              </a:rPr>
              <a:t> il </a:t>
            </a:r>
            <a:r>
              <a:rPr lang="en" sz="900">
                <a:solidFill>
                  <a:srgbClr val="FF5680"/>
                </a:solidFill>
                <a:highlight>
                  <a:schemeClr val="lt1"/>
                </a:highlight>
                <a:latin typeface="Courier New"/>
                <a:ea typeface="Courier New"/>
                <a:cs typeface="Courier New"/>
                <a:sym typeface="Courier New"/>
              </a:rPr>
              <a:t>ON</a:t>
            </a:r>
            <a:r>
              <a:rPr lang="en" sz="900">
                <a:solidFill>
                  <a:srgbClr val="00D4B1"/>
                </a:solidFill>
                <a:highlight>
                  <a:schemeClr val="lt1"/>
                </a:highlight>
                <a:latin typeface="Courier New"/>
                <a:ea typeface="Courier New"/>
                <a:cs typeface="Courier New"/>
                <a:sym typeface="Courier New"/>
              </a:rPr>
              <a:t> il.InvoiceID </a:t>
            </a:r>
            <a:r>
              <a:rPr lang="en" sz="900">
                <a:solidFill>
                  <a:srgbClr val="D57BFF"/>
                </a:solidFill>
                <a:highlight>
                  <a:schemeClr val="lt1"/>
                </a:highlight>
                <a:latin typeface="Courier New"/>
                <a:ea typeface="Courier New"/>
                <a:cs typeface="Courier New"/>
                <a:sym typeface="Courier New"/>
              </a:rPr>
              <a:t>=</a:t>
            </a:r>
            <a:r>
              <a:rPr lang="en" sz="900">
                <a:solidFill>
                  <a:srgbClr val="00D4B1"/>
                </a:solidFill>
                <a:highlight>
                  <a:schemeClr val="lt1"/>
                </a:highlight>
                <a:latin typeface="Courier New"/>
                <a:ea typeface="Courier New"/>
                <a:cs typeface="Courier New"/>
                <a:sym typeface="Courier New"/>
              </a:rPr>
              <a:t> i.InvoiceID</a:t>
            </a:r>
            <a:endParaRPr sz="900">
              <a:solidFill>
                <a:srgbClr val="00D4B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FF5680"/>
                </a:solidFill>
                <a:highlight>
                  <a:schemeClr val="lt1"/>
                </a:highlight>
                <a:latin typeface="Courier New"/>
                <a:ea typeface="Courier New"/>
                <a:cs typeface="Courier New"/>
                <a:sym typeface="Courier New"/>
              </a:rPr>
              <a:t>JOIN</a:t>
            </a:r>
            <a:r>
              <a:rPr lang="en" sz="900">
                <a:solidFill>
                  <a:srgbClr val="00D4B1"/>
                </a:solidFill>
                <a:highlight>
                  <a:schemeClr val="lt1"/>
                </a:highlight>
                <a:latin typeface="Courier New"/>
                <a:ea typeface="Courier New"/>
                <a:cs typeface="Courier New"/>
                <a:sym typeface="Courier New"/>
              </a:rPr>
              <a:t> Sales.Customers </a:t>
            </a:r>
            <a:r>
              <a:rPr lang="en" sz="900">
                <a:solidFill>
                  <a:srgbClr val="FF5680"/>
                </a:solidFill>
                <a:highlight>
                  <a:schemeClr val="lt1"/>
                </a:highlight>
                <a:latin typeface="Courier New"/>
                <a:ea typeface="Courier New"/>
                <a:cs typeface="Courier New"/>
                <a:sym typeface="Courier New"/>
              </a:rPr>
              <a:t>AS</a:t>
            </a:r>
            <a:r>
              <a:rPr lang="en" sz="900">
                <a:solidFill>
                  <a:srgbClr val="00D4B1"/>
                </a:solidFill>
                <a:highlight>
                  <a:schemeClr val="lt1"/>
                </a:highlight>
                <a:latin typeface="Courier New"/>
                <a:ea typeface="Courier New"/>
                <a:cs typeface="Courier New"/>
                <a:sym typeface="Courier New"/>
              </a:rPr>
              <a:t> c </a:t>
            </a:r>
            <a:r>
              <a:rPr lang="en" sz="900">
                <a:solidFill>
                  <a:srgbClr val="FF5680"/>
                </a:solidFill>
                <a:highlight>
                  <a:schemeClr val="lt1"/>
                </a:highlight>
                <a:latin typeface="Courier New"/>
                <a:ea typeface="Courier New"/>
                <a:cs typeface="Courier New"/>
                <a:sym typeface="Courier New"/>
              </a:rPr>
              <a:t>ON</a:t>
            </a:r>
            <a:r>
              <a:rPr lang="en" sz="900">
                <a:solidFill>
                  <a:srgbClr val="00D4B1"/>
                </a:solidFill>
                <a:highlight>
                  <a:schemeClr val="lt1"/>
                </a:highlight>
                <a:latin typeface="Courier New"/>
                <a:ea typeface="Courier New"/>
                <a:cs typeface="Courier New"/>
                <a:sym typeface="Courier New"/>
              </a:rPr>
              <a:t> c.CustomerID  </a:t>
            </a:r>
            <a:r>
              <a:rPr lang="en" sz="900">
                <a:solidFill>
                  <a:srgbClr val="D57BFF"/>
                </a:solidFill>
                <a:highlight>
                  <a:schemeClr val="lt1"/>
                </a:highlight>
                <a:latin typeface="Courier New"/>
                <a:ea typeface="Courier New"/>
                <a:cs typeface="Courier New"/>
                <a:sym typeface="Courier New"/>
              </a:rPr>
              <a:t>=</a:t>
            </a:r>
            <a:r>
              <a:rPr lang="en" sz="900">
                <a:solidFill>
                  <a:srgbClr val="00D4B1"/>
                </a:solidFill>
                <a:highlight>
                  <a:schemeClr val="lt1"/>
                </a:highlight>
                <a:latin typeface="Courier New"/>
                <a:ea typeface="Courier New"/>
                <a:cs typeface="Courier New"/>
                <a:sym typeface="Courier New"/>
              </a:rPr>
              <a:t> i.CustomerID</a:t>
            </a:r>
            <a:endParaRPr sz="900">
              <a:solidFill>
                <a:srgbClr val="00D4B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FF5680"/>
                </a:solidFill>
                <a:highlight>
                  <a:schemeClr val="lt1"/>
                </a:highlight>
                <a:latin typeface="Courier New"/>
                <a:ea typeface="Courier New"/>
                <a:cs typeface="Courier New"/>
                <a:sym typeface="Courier New"/>
              </a:rPr>
              <a:t>GROUP BY</a:t>
            </a:r>
            <a:r>
              <a:rPr lang="en" sz="900">
                <a:solidFill>
                  <a:srgbClr val="00D4B1"/>
                </a:solidFill>
                <a:highlight>
                  <a:schemeClr val="lt1"/>
                </a:highlight>
                <a:latin typeface="Courier New"/>
                <a:ea typeface="Courier New"/>
                <a:cs typeface="Courier New"/>
                <a:sym typeface="Courier New"/>
              </a:rPr>
              <a:t> c.CustomerName</a:t>
            </a:r>
            <a:endParaRPr sz="900">
              <a:solidFill>
                <a:srgbClr val="00D4B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FF5680"/>
                </a:solidFill>
                <a:highlight>
                  <a:schemeClr val="lt1"/>
                </a:highlight>
                <a:latin typeface="Courier New"/>
                <a:ea typeface="Courier New"/>
                <a:cs typeface="Courier New"/>
                <a:sym typeface="Courier New"/>
              </a:rPr>
              <a:t>ORDER BY</a:t>
            </a:r>
            <a:r>
              <a:rPr lang="en" sz="900">
                <a:solidFill>
                  <a:srgbClr val="00D4B1"/>
                </a:solidFill>
                <a:highlight>
                  <a:schemeClr val="lt1"/>
                </a:highlight>
                <a:latin typeface="Courier New"/>
                <a:ea typeface="Courier New"/>
                <a:cs typeface="Courier New"/>
                <a:sym typeface="Courier New"/>
              </a:rPr>
              <a:t> TotalRevenue </a:t>
            </a:r>
            <a:r>
              <a:rPr lang="en" sz="900">
                <a:solidFill>
                  <a:srgbClr val="FF5680"/>
                </a:solidFill>
                <a:highlight>
                  <a:schemeClr val="lt1"/>
                </a:highlight>
                <a:latin typeface="Courier New"/>
                <a:ea typeface="Courier New"/>
                <a:cs typeface="Courier New"/>
                <a:sym typeface="Courier New"/>
              </a:rPr>
              <a:t>DESC</a:t>
            </a:r>
            <a:r>
              <a:rPr lang="en" sz="900">
                <a:solidFill>
                  <a:srgbClr val="00D4B1"/>
                </a:solidFill>
                <a:highlight>
                  <a:schemeClr val="lt1"/>
                </a:highlight>
                <a:latin typeface="Courier New"/>
                <a:ea typeface="Courier New"/>
                <a:cs typeface="Courier New"/>
                <a:sym typeface="Courier New"/>
              </a:rPr>
              <a:t>;</a:t>
            </a:r>
            <a:endParaRPr sz="900">
              <a:solidFill>
                <a:srgbClr val="00D4B1"/>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182" name="Google Shape;182;g384aee88248_1_14" title="Screenshot 2025-09-24 at 2.02.11 AM.png"/>
          <p:cNvPicPr preferRelativeResize="0"/>
          <p:nvPr/>
        </p:nvPicPr>
        <p:blipFill>
          <a:blip r:embed="rId3">
            <a:alphaModFix/>
          </a:blip>
          <a:stretch>
            <a:fillRect/>
          </a:stretch>
        </p:blipFill>
        <p:spPr>
          <a:xfrm>
            <a:off x="3272100" y="152400"/>
            <a:ext cx="4813150" cy="2259475"/>
          </a:xfrm>
          <a:prstGeom prst="rect">
            <a:avLst/>
          </a:prstGeom>
          <a:noFill/>
          <a:ln>
            <a:noFill/>
          </a:ln>
        </p:spPr>
      </p:pic>
      <p:sp>
        <p:nvSpPr>
          <p:cNvPr id="183" name="Google Shape;183;g384aee88248_1_14"/>
          <p:cNvSpPr txBox="1"/>
          <p:nvPr/>
        </p:nvSpPr>
        <p:spPr>
          <a:xfrm>
            <a:off x="3471625" y="2448425"/>
            <a:ext cx="5262300" cy="216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Open Sans"/>
                <a:ea typeface="Open Sans"/>
                <a:cs typeface="Open Sans"/>
                <a:sym typeface="Open Sans"/>
              </a:rPr>
              <a:t>-</a:t>
            </a:r>
            <a:r>
              <a:rPr lang="en" sz="1100"/>
              <a:t>Shows </a:t>
            </a:r>
            <a:r>
              <a:rPr b="1" lang="en" sz="1100"/>
              <a:t>top 5 customers by spending</a:t>
            </a:r>
            <a:endParaRPr b="1" sz="1100"/>
          </a:p>
          <a:p>
            <a:pPr indent="0" lvl="0" marL="0" rtl="0" algn="l">
              <a:lnSpc>
                <a:spcPct val="115000"/>
              </a:lnSpc>
              <a:spcBef>
                <a:spcPts val="0"/>
              </a:spcBef>
              <a:spcAft>
                <a:spcPts val="0"/>
              </a:spcAft>
              <a:buNone/>
            </a:pPr>
            <a:r>
              <a:rPr lang="en" sz="1100"/>
              <a:t>-Useful for identifying VIP / high-value customers</a:t>
            </a:r>
            <a:endParaRPr sz="1100"/>
          </a:p>
          <a:p>
            <a:pPr indent="0" lvl="0" marL="0" rtl="0" algn="l">
              <a:lnSpc>
                <a:spcPct val="115000"/>
              </a:lnSpc>
              <a:spcBef>
                <a:spcPts val="0"/>
              </a:spcBef>
              <a:spcAft>
                <a:spcPts val="0"/>
              </a:spcAft>
              <a:buNone/>
            </a:pPr>
            <a:r>
              <a:rPr lang="en" sz="1100"/>
              <a:t>-Helps focus marketing &amp; loyalty programs</a:t>
            </a:r>
            <a:endParaRPr sz="1100"/>
          </a:p>
          <a:p>
            <a:pPr indent="0" lvl="0" marL="0" rtl="0" algn="l">
              <a:lnSpc>
                <a:spcPct val="115000"/>
              </a:lnSpc>
              <a:spcBef>
                <a:spcPts val="0"/>
              </a:spcBef>
              <a:spcAft>
                <a:spcPts val="0"/>
              </a:spcAft>
              <a:buNone/>
            </a:pPr>
            <a:r>
              <a:rPr lang="en" sz="1100"/>
              <a:t>-Ranks by total revenue</a:t>
            </a:r>
            <a:endParaRPr sz="1100"/>
          </a:p>
          <a:p>
            <a:pPr indent="0" lvl="0" marL="0" rtl="0" algn="l">
              <a:lnSpc>
                <a:spcPct val="115000"/>
              </a:lnSpc>
              <a:spcBef>
                <a:spcPts val="0"/>
              </a:spcBef>
              <a:spcAft>
                <a:spcPts val="0"/>
              </a:spcAft>
              <a:buNone/>
            </a:pPr>
            <a:r>
              <a:rPr lang="en" sz="1100"/>
              <a:t>-at first glance this query would seem similar to query 8 however this query is only to find out customer than spend a lot, for short term offers considering a startup company. Hence a simple join query</a:t>
            </a:r>
            <a:endParaRPr sz="1100"/>
          </a:p>
          <a:p>
            <a:pPr indent="0" lvl="0" marL="0" rtl="0" algn="l">
              <a:spcBef>
                <a:spcPts val="0"/>
              </a:spcBef>
              <a:spcAft>
                <a:spcPts val="0"/>
              </a:spcAft>
              <a:buNone/>
            </a:pPr>
            <a:r>
              <a:t/>
            </a:r>
            <a:endParaRPr sz="24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384aee88248_1_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4</a:t>
            </a:r>
            <a:endParaRPr/>
          </a:p>
        </p:txBody>
      </p:sp>
      <p:sp>
        <p:nvSpPr>
          <p:cNvPr id="189" name="Google Shape;189;g384aee88248_1_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%%sql</a:t>
            </a:r>
            <a:endParaRPr/>
          </a:p>
          <a:p>
            <a:pPr indent="0" lvl="0" marL="0" rtl="0" algn="l">
              <a:spcBef>
                <a:spcPts val="0"/>
              </a:spcBef>
              <a:spcAft>
                <a:spcPts val="0"/>
              </a:spcAft>
              <a:buNone/>
            </a:pPr>
            <a:r>
              <a:rPr lang="en"/>
              <a:t>SELECT TOP (10)</a:t>
            </a:r>
            <a:endParaRPr/>
          </a:p>
          <a:p>
            <a:pPr indent="0" lvl="0" marL="0" rtl="0" algn="l">
              <a:spcBef>
                <a:spcPts val="0"/>
              </a:spcBef>
              <a:spcAft>
                <a:spcPts val="0"/>
              </a:spcAft>
              <a:buNone/>
            </a:pPr>
            <a:r>
              <a:rPr lang="en"/>
              <a:t>    COALESCE(col.ColorName, 'No Color') AS ColorName,</a:t>
            </a:r>
            <a:endParaRPr/>
          </a:p>
          <a:p>
            <a:pPr indent="0" lvl="0" marL="0" rtl="0" algn="l">
              <a:spcBef>
                <a:spcPts val="0"/>
              </a:spcBef>
              <a:spcAft>
                <a:spcPts val="0"/>
              </a:spcAft>
              <a:buNone/>
            </a:pPr>
            <a:r>
              <a:rPr lang="en"/>
              <a:t>    COUNT(*) AS ItemsWithThisColor</a:t>
            </a:r>
            <a:endParaRPr/>
          </a:p>
          <a:p>
            <a:pPr indent="0" lvl="0" marL="0" rtl="0" algn="l">
              <a:spcBef>
                <a:spcPts val="0"/>
              </a:spcBef>
              <a:spcAft>
                <a:spcPts val="0"/>
              </a:spcAft>
              <a:buNone/>
            </a:pPr>
            <a:r>
              <a:rPr lang="en"/>
              <a:t>FROM Warehouse.StockItems AS si</a:t>
            </a:r>
            <a:endParaRPr/>
          </a:p>
          <a:p>
            <a:pPr indent="0" lvl="0" marL="0" rtl="0" algn="l">
              <a:spcBef>
                <a:spcPts val="0"/>
              </a:spcBef>
              <a:spcAft>
                <a:spcPts val="0"/>
              </a:spcAft>
              <a:buNone/>
            </a:pPr>
            <a:r>
              <a:rPr lang="en"/>
              <a:t>LEFT JOIN Warehouse.Colors AS col ON col.ColorID = si.ColorID</a:t>
            </a:r>
            <a:endParaRPr/>
          </a:p>
          <a:p>
            <a:pPr indent="0" lvl="0" marL="0" rtl="0" algn="l">
              <a:spcBef>
                <a:spcPts val="0"/>
              </a:spcBef>
              <a:spcAft>
                <a:spcPts val="0"/>
              </a:spcAft>
              <a:buNone/>
            </a:pPr>
            <a:r>
              <a:rPr lang="en"/>
              <a:t>GROUP BY COALESCE(col.ColorName, 'No Color')</a:t>
            </a:r>
            <a:endParaRPr/>
          </a:p>
          <a:p>
            <a:pPr indent="0" lvl="0" marL="0" rtl="0" algn="l">
              <a:spcBef>
                <a:spcPts val="0"/>
              </a:spcBef>
              <a:spcAft>
                <a:spcPts val="0"/>
              </a:spcAft>
              <a:buNone/>
            </a:pPr>
            <a:r>
              <a:rPr lang="en"/>
              <a:t>ORDER BY ItemsWithThisColor DESC, ColorName;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90" name="Google Shape;190;g384aee88248_1_19" title="Screenshot 2025-09-24 at 2.04.55 AM.png"/>
          <p:cNvPicPr preferRelativeResize="0"/>
          <p:nvPr/>
        </p:nvPicPr>
        <p:blipFill>
          <a:blip r:embed="rId3">
            <a:alphaModFix/>
          </a:blip>
          <a:stretch>
            <a:fillRect/>
          </a:stretch>
        </p:blipFill>
        <p:spPr>
          <a:xfrm>
            <a:off x="3272100" y="152400"/>
            <a:ext cx="4171950" cy="2761950"/>
          </a:xfrm>
          <a:prstGeom prst="rect">
            <a:avLst/>
          </a:prstGeom>
          <a:noFill/>
          <a:ln>
            <a:noFill/>
          </a:ln>
        </p:spPr>
      </p:pic>
      <p:sp>
        <p:nvSpPr>
          <p:cNvPr id="191" name="Google Shape;191;g384aee88248_1_19"/>
          <p:cNvSpPr txBox="1"/>
          <p:nvPr/>
        </p:nvSpPr>
        <p:spPr>
          <a:xfrm>
            <a:off x="3590400" y="3106200"/>
            <a:ext cx="4330500" cy="123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t>-Shows how many items exist for each color</a:t>
            </a:r>
            <a:endParaRPr sz="1100"/>
          </a:p>
          <a:p>
            <a:pPr indent="0" lvl="0" marL="0" rtl="0" algn="l">
              <a:lnSpc>
                <a:spcPct val="115000"/>
              </a:lnSpc>
              <a:spcBef>
                <a:spcPts val="0"/>
              </a:spcBef>
              <a:spcAft>
                <a:spcPts val="0"/>
              </a:spcAft>
              <a:buNone/>
            </a:pPr>
            <a:r>
              <a:rPr lang="en" sz="1100"/>
              <a:t>-Uses </a:t>
            </a:r>
            <a:r>
              <a:rPr lang="en" sz="1100">
                <a:solidFill>
                  <a:srgbClr val="188038"/>
                </a:solidFill>
                <a:latin typeface="Roboto Mono"/>
                <a:ea typeface="Roboto Mono"/>
                <a:cs typeface="Roboto Mono"/>
                <a:sym typeface="Roboto Mono"/>
              </a:rPr>
              <a:t>COALESCE</a:t>
            </a:r>
            <a:r>
              <a:rPr lang="en" sz="1100"/>
              <a:t> to label nulls as “No Color”(i learned about COALESCE while i was studying pandas as it had a .fillna() so i thought sql might have something too fill none with a label and found out about it in freecodecamp Sql lessons. )</a:t>
            </a:r>
            <a:endParaRPr sz="1100"/>
          </a:p>
          <a:p>
            <a:pPr indent="0" lvl="0" marL="0" rtl="0" algn="l">
              <a:lnSpc>
                <a:spcPct val="115000"/>
              </a:lnSpc>
              <a:spcBef>
                <a:spcPts val="0"/>
              </a:spcBef>
              <a:spcAft>
                <a:spcPts val="0"/>
              </a:spcAft>
              <a:buNone/>
            </a:pPr>
            <a:r>
              <a:rPr lang="en" sz="1100"/>
              <a:t>-Useful for </a:t>
            </a:r>
            <a:r>
              <a:rPr b="1" lang="en" sz="1100"/>
              <a:t>inventory diversity analysis</a:t>
            </a:r>
            <a:endParaRPr b="1" sz="1100"/>
          </a:p>
          <a:p>
            <a:pPr indent="0" lvl="0" marL="0" rtl="0" algn="l">
              <a:lnSpc>
                <a:spcPct val="115000"/>
              </a:lnSpc>
              <a:spcBef>
                <a:spcPts val="0"/>
              </a:spcBef>
              <a:spcAft>
                <a:spcPts val="0"/>
              </a:spcAft>
              <a:buNone/>
            </a:pPr>
            <a:r>
              <a:t/>
            </a:r>
            <a:endParaRPr sz="1100"/>
          </a:p>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384aee88248_1_2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5</a:t>
            </a:r>
            <a:endParaRPr/>
          </a:p>
        </p:txBody>
      </p:sp>
      <p:sp>
        <p:nvSpPr>
          <p:cNvPr id="197" name="Google Shape;197;g384aee88248_1_2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25000" lnSpcReduction="20000"/>
          </a:bodyPr>
          <a:lstStyle/>
          <a:p>
            <a:pPr indent="0" lvl="0" marL="0" rtl="0" algn="l">
              <a:lnSpc>
                <a:spcPct val="150000"/>
              </a:lnSpc>
              <a:spcBef>
                <a:spcPts val="0"/>
              </a:spcBef>
              <a:spcAft>
                <a:spcPts val="0"/>
              </a:spcAft>
              <a:buNone/>
            </a:pPr>
            <a:r>
              <a:rPr lang="en" sz="3600">
                <a:solidFill>
                  <a:srgbClr val="00D4B1"/>
                </a:solidFill>
                <a:highlight>
                  <a:schemeClr val="lt1"/>
                </a:highlight>
                <a:latin typeface="Courier New"/>
                <a:ea typeface="Courier New"/>
                <a:cs typeface="Courier New"/>
                <a:sym typeface="Courier New"/>
              </a:rPr>
              <a:t>%%</a:t>
            </a:r>
            <a:r>
              <a:rPr lang="en" sz="3600">
                <a:solidFill>
                  <a:srgbClr val="FF5680"/>
                </a:solidFill>
                <a:highlight>
                  <a:schemeClr val="lt1"/>
                </a:highlight>
                <a:latin typeface="Courier New"/>
                <a:ea typeface="Courier New"/>
                <a:cs typeface="Courier New"/>
                <a:sym typeface="Courier New"/>
              </a:rPr>
              <a:t>sql</a:t>
            </a:r>
            <a:endParaRPr sz="3600">
              <a:solidFill>
                <a:srgbClr val="FF5680"/>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3600">
                <a:solidFill>
                  <a:srgbClr val="FF5680"/>
                </a:solidFill>
                <a:highlight>
                  <a:schemeClr val="lt1"/>
                </a:highlight>
                <a:latin typeface="Courier New"/>
                <a:ea typeface="Courier New"/>
                <a:cs typeface="Courier New"/>
                <a:sym typeface="Courier New"/>
              </a:rPr>
              <a:t>SELECT</a:t>
            </a:r>
            <a:r>
              <a:rPr lang="en" sz="3600">
                <a:solidFill>
                  <a:srgbClr val="00D4B1"/>
                </a:solidFill>
                <a:highlight>
                  <a:schemeClr val="lt1"/>
                </a:highlight>
                <a:latin typeface="Courier New"/>
                <a:ea typeface="Courier New"/>
                <a:cs typeface="Courier New"/>
                <a:sym typeface="Courier New"/>
              </a:rPr>
              <a:t> </a:t>
            </a:r>
            <a:r>
              <a:rPr lang="en" sz="3600">
                <a:solidFill>
                  <a:srgbClr val="FF5680"/>
                </a:solidFill>
                <a:highlight>
                  <a:schemeClr val="lt1"/>
                </a:highlight>
                <a:latin typeface="Courier New"/>
                <a:ea typeface="Courier New"/>
                <a:cs typeface="Courier New"/>
                <a:sym typeface="Courier New"/>
              </a:rPr>
              <a:t>TOP</a:t>
            </a:r>
            <a:r>
              <a:rPr lang="en" sz="3600">
                <a:solidFill>
                  <a:srgbClr val="00D4B1"/>
                </a:solidFill>
                <a:highlight>
                  <a:schemeClr val="lt1"/>
                </a:highlight>
                <a:latin typeface="Courier New"/>
                <a:ea typeface="Courier New"/>
                <a:cs typeface="Courier New"/>
                <a:sym typeface="Courier New"/>
              </a:rPr>
              <a:t> (</a:t>
            </a:r>
            <a:r>
              <a:rPr lang="en" sz="3600">
                <a:solidFill>
                  <a:srgbClr val="FFFC58"/>
                </a:solidFill>
                <a:highlight>
                  <a:schemeClr val="lt1"/>
                </a:highlight>
                <a:latin typeface="Courier New"/>
                <a:ea typeface="Courier New"/>
                <a:cs typeface="Courier New"/>
                <a:sym typeface="Courier New"/>
              </a:rPr>
              <a:t>15</a:t>
            </a:r>
            <a:r>
              <a:rPr lang="en" sz="3600">
                <a:solidFill>
                  <a:srgbClr val="00D4B1"/>
                </a:solidFill>
                <a:highlight>
                  <a:schemeClr val="lt1"/>
                </a:highlight>
                <a:latin typeface="Courier New"/>
                <a:ea typeface="Courier New"/>
                <a:cs typeface="Courier New"/>
                <a:sym typeface="Courier New"/>
              </a:rPr>
              <a:t>)</a:t>
            </a:r>
            <a:endParaRPr sz="3600">
              <a:solidFill>
                <a:srgbClr val="00D4B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3600">
                <a:solidFill>
                  <a:srgbClr val="00D4B1"/>
                </a:solidFill>
                <a:highlight>
                  <a:schemeClr val="lt1"/>
                </a:highlight>
                <a:latin typeface="Courier New"/>
                <a:ea typeface="Courier New"/>
                <a:cs typeface="Courier New"/>
                <a:sym typeface="Courier New"/>
              </a:rPr>
              <a:t> i.InvoiceID,</a:t>
            </a:r>
            <a:endParaRPr sz="3600">
              <a:solidFill>
                <a:srgbClr val="00D4B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3600">
                <a:solidFill>
                  <a:srgbClr val="00D4B1"/>
                </a:solidFill>
                <a:highlight>
                  <a:schemeClr val="lt1"/>
                </a:highlight>
                <a:latin typeface="Courier New"/>
                <a:ea typeface="Courier New"/>
                <a:cs typeface="Courier New"/>
                <a:sym typeface="Courier New"/>
              </a:rPr>
              <a:t> c.CustomerName,</a:t>
            </a:r>
            <a:endParaRPr sz="3600">
              <a:solidFill>
                <a:srgbClr val="00D4B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3600">
                <a:solidFill>
                  <a:srgbClr val="00D4B1"/>
                </a:solidFill>
                <a:highlight>
                  <a:schemeClr val="lt1"/>
                </a:highlight>
                <a:latin typeface="Courier New"/>
                <a:ea typeface="Courier New"/>
                <a:cs typeface="Courier New"/>
                <a:sym typeface="Courier New"/>
              </a:rPr>
              <a:t> ci.CityName,</a:t>
            </a:r>
            <a:endParaRPr sz="3600">
              <a:solidFill>
                <a:srgbClr val="00D4B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3600">
                <a:solidFill>
                  <a:srgbClr val="00D4B1"/>
                </a:solidFill>
                <a:highlight>
                  <a:schemeClr val="lt1"/>
                </a:highlight>
                <a:latin typeface="Courier New"/>
                <a:ea typeface="Courier New"/>
                <a:cs typeface="Courier New"/>
                <a:sym typeface="Courier New"/>
              </a:rPr>
              <a:t> </a:t>
            </a:r>
            <a:r>
              <a:rPr lang="en" sz="3600">
                <a:solidFill>
                  <a:srgbClr val="00B0FF"/>
                </a:solidFill>
                <a:highlight>
                  <a:schemeClr val="lt1"/>
                </a:highlight>
                <a:latin typeface="Courier New"/>
                <a:ea typeface="Courier New"/>
                <a:cs typeface="Courier New"/>
                <a:sym typeface="Courier New"/>
              </a:rPr>
              <a:t>COUNT</a:t>
            </a:r>
            <a:r>
              <a:rPr lang="en" sz="3600">
                <a:solidFill>
                  <a:srgbClr val="00D4B1"/>
                </a:solidFill>
                <a:highlight>
                  <a:schemeClr val="lt1"/>
                </a:highlight>
                <a:latin typeface="Courier New"/>
                <a:ea typeface="Courier New"/>
                <a:cs typeface="Courier New"/>
                <a:sym typeface="Courier New"/>
              </a:rPr>
              <a:t>(il.InvoiceLineID) </a:t>
            </a:r>
            <a:r>
              <a:rPr lang="en" sz="3600">
                <a:solidFill>
                  <a:srgbClr val="FF5680"/>
                </a:solidFill>
                <a:highlight>
                  <a:schemeClr val="lt1"/>
                </a:highlight>
                <a:latin typeface="Courier New"/>
                <a:ea typeface="Courier New"/>
                <a:cs typeface="Courier New"/>
                <a:sym typeface="Courier New"/>
              </a:rPr>
              <a:t>AS</a:t>
            </a:r>
            <a:r>
              <a:rPr lang="en" sz="3600">
                <a:solidFill>
                  <a:srgbClr val="00D4B1"/>
                </a:solidFill>
                <a:highlight>
                  <a:schemeClr val="lt1"/>
                </a:highlight>
                <a:latin typeface="Courier New"/>
                <a:ea typeface="Courier New"/>
                <a:cs typeface="Courier New"/>
                <a:sym typeface="Courier New"/>
              </a:rPr>
              <a:t> LineCount,</a:t>
            </a:r>
            <a:endParaRPr sz="3600">
              <a:solidFill>
                <a:srgbClr val="00D4B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3600">
                <a:solidFill>
                  <a:srgbClr val="00D4B1"/>
                </a:solidFill>
                <a:highlight>
                  <a:schemeClr val="lt1"/>
                </a:highlight>
                <a:latin typeface="Courier New"/>
                <a:ea typeface="Courier New"/>
                <a:cs typeface="Courier New"/>
                <a:sym typeface="Courier New"/>
              </a:rPr>
              <a:t> </a:t>
            </a:r>
            <a:r>
              <a:rPr lang="en" sz="3600">
                <a:solidFill>
                  <a:srgbClr val="00B0FF"/>
                </a:solidFill>
                <a:highlight>
                  <a:schemeClr val="lt1"/>
                </a:highlight>
                <a:latin typeface="Courier New"/>
                <a:ea typeface="Courier New"/>
                <a:cs typeface="Courier New"/>
                <a:sym typeface="Courier New"/>
              </a:rPr>
              <a:t>SUM</a:t>
            </a:r>
            <a:r>
              <a:rPr lang="en" sz="3600">
                <a:solidFill>
                  <a:srgbClr val="00D4B1"/>
                </a:solidFill>
                <a:highlight>
                  <a:schemeClr val="lt1"/>
                </a:highlight>
                <a:latin typeface="Courier New"/>
                <a:ea typeface="Courier New"/>
                <a:cs typeface="Courier New"/>
                <a:sym typeface="Courier New"/>
              </a:rPr>
              <a:t>(il.ExtendedPrice)   </a:t>
            </a:r>
            <a:r>
              <a:rPr lang="en" sz="3600">
                <a:solidFill>
                  <a:srgbClr val="FF5680"/>
                </a:solidFill>
                <a:highlight>
                  <a:schemeClr val="lt1"/>
                </a:highlight>
                <a:latin typeface="Courier New"/>
                <a:ea typeface="Courier New"/>
                <a:cs typeface="Courier New"/>
                <a:sym typeface="Courier New"/>
              </a:rPr>
              <a:t>AS</a:t>
            </a:r>
            <a:r>
              <a:rPr lang="en" sz="3600">
                <a:solidFill>
                  <a:srgbClr val="00D4B1"/>
                </a:solidFill>
                <a:highlight>
                  <a:schemeClr val="lt1"/>
                </a:highlight>
                <a:latin typeface="Courier New"/>
                <a:ea typeface="Courier New"/>
                <a:cs typeface="Courier New"/>
                <a:sym typeface="Courier New"/>
              </a:rPr>
              <a:t> InvoiceTotal</a:t>
            </a:r>
            <a:endParaRPr sz="3600">
              <a:solidFill>
                <a:srgbClr val="00D4B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3600">
                <a:solidFill>
                  <a:srgbClr val="FF5680"/>
                </a:solidFill>
                <a:highlight>
                  <a:schemeClr val="lt1"/>
                </a:highlight>
                <a:latin typeface="Courier New"/>
                <a:ea typeface="Courier New"/>
                <a:cs typeface="Courier New"/>
                <a:sym typeface="Courier New"/>
              </a:rPr>
              <a:t>FROM</a:t>
            </a:r>
            <a:r>
              <a:rPr lang="en" sz="3600">
                <a:solidFill>
                  <a:srgbClr val="00D4B1"/>
                </a:solidFill>
                <a:highlight>
                  <a:schemeClr val="lt1"/>
                </a:highlight>
                <a:latin typeface="Courier New"/>
                <a:ea typeface="Courier New"/>
                <a:cs typeface="Courier New"/>
                <a:sym typeface="Courier New"/>
              </a:rPr>
              <a:t> Sales.Invoices </a:t>
            </a:r>
            <a:r>
              <a:rPr lang="en" sz="3600">
                <a:solidFill>
                  <a:srgbClr val="FF5680"/>
                </a:solidFill>
                <a:highlight>
                  <a:schemeClr val="lt1"/>
                </a:highlight>
                <a:latin typeface="Courier New"/>
                <a:ea typeface="Courier New"/>
                <a:cs typeface="Courier New"/>
                <a:sym typeface="Courier New"/>
              </a:rPr>
              <a:t>AS</a:t>
            </a:r>
            <a:r>
              <a:rPr lang="en" sz="3600">
                <a:solidFill>
                  <a:srgbClr val="00D4B1"/>
                </a:solidFill>
                <a:highlight>
                  <a:schemeClr val="lt1"/>
                </a:highlight>
                <a:latin typeface="Courier New"/>
                <a:ea typeface="Courier New"/>
                <a:cs typeface="Courier New"/>
                <a:sym typeface="Courier New"/>
              </a:rPr>
              <a:t> i</a:t>
            </a:r>
            <a:endParaRPr sz="3600">
              <a:solidFill>
                <a:srgbClr val="00D4B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3600">
                <a:solidFill>
                  <a:srgbClr val="FF5680"/>
                </a:solidFill>
                <a:highlight>
                  <a:schemeClr val="lt1"/>
                </a:highlight>
                <a:latin typeface="Courier New"/>
                <a:ea typeface="Courier New"/>
                <a:cs typeface="Courier New"/>
                <a:sym typeface="Courier New"/>
              </a:rPr>
              <a:t>JOIN</a:t>
            </a:r>
            <a:r>
              <a:rPr lang="en" sz="3600">
                <a:solidFill>
                  <a:srgbClr val="00D4B1"/>
                </a:solidFill>
                <a:highlight>
                  <a:schemeClr val="lt1"/>
                </a:highlight>
                <a:latin typeface="Courier New"/>
                <a:ea typeface="Courier New"/>
                <a:cs typeface="Courier New"/>
                <a:sym typeface="Courier New"/>
              </a:rPr>
              <a:t> Sales.Customers     </a:t>
            </a:r>
            <a:r>
              <a:rPr lang="en" sz="3600">
                <a:solidFill>
                  <a:srgbClr val="FF5680"/>
                </a:solidFill>
                <a:highlight>
                  <a:schemeClr val="lt1"/>
                </a:highlight>
                <a:latin typeface="Courier New"/>
                <a:ea typeface="Courier New"/>
                <a:cs typeface="Courier New"/>
                <a:sym typeface="Courier New"/>
              </a:rPr>
              <a:t>AS</a:t>
            </a:r>
            <a:r>
              <a:rPr lang="en" sz="3600">
                <a:solidFill>
                  <a:srgbClr val="00D4B1"/>
                </a:solidFill>
                <a:highlight>
                  <a:schemeClr val="lt1"/>
                </a:highlight>
                <a:latin typeface="Courier New"/>
                <a:ea typeface="Courier New"/>
                <a:cs typeface="Courier New"/>
                <a:sym typeface="Courier New"/>
              </a:rPr>
              <a:t> c  </a:t>
            </a:r>
            <a:r>
              <a:rPr lang="en" sz="3600">
                <a:solidFill>
                  <a:srgbClr val="FF5680"/>
                </a:solidFill>
                <a:highlight>
                  <a:schemeClr val="lt1"/>
                </a:highlight>
                <a:latin typeface="Courier New"/>
                <a:ea typeface="Courier New"/>
                <a:cs typeface="Courier New"/>
                <a:sym typeface="Courier New"/>
              </a:rPr>
              <a:t>ON</a:t>
            </a:r>
            <a:r>
              <a:rPr lang="en" sz="3600">
                <a:solidFill>
                  <a:srgbClr val="00D4B1"/>
                </a:solidFill>
                <a:highlight>
                  <a:schemeClr val="lt1"/>
                </a:highlight>
                <a:latin typeface="Courier New"/>
                <a:ea typeface="Courier New"/>
                <a:cs typeface="Courier New"/>
                <a:sym typeface="Courier New"/>
              </a:rPr>
              <a:t> c.CustomerID   </a:t>
            </a:r>
            <a:r>
              <a:rPr lang="en" sz="3600">
                <a:solidFill>
                  <a:srgbClr val="D57BFF"/>
                </a:solidFill>
                <a:highlight>
                  <a:schemeClr val="lt1"/>
                </a:highlight>
                <a:latin typeface="Courier New"/>
                <a:ea typeface="Courier New"/>
                <a:cs typeface="Courier New"/>
                <a:sym typeface="Courier New"/>
              </a:rPr>
              <a:t>=</a:t>
            </a:r>
            <a:r>
              <a:rPr lang="en" sz="3600">
                <a:solidFill>
                  <a:srgbClr val="00D4B1"/>
                </a:solidFill>
                <a:highlight>
                  <a:schemeClr val="lt1"/>
                </a:highlight>
                <a:latin typeface="Courier New"/>
                <a:ea typeface="Courier New"/>
                <a:cs typeface="Courier New"/>
                <a:sym typeface="Courier New"/>
              </a:rPr>
              <a:t> i.CustomerID</a:t>
            </a:r>
            <a:endParaRPr sz="3600">
              <a:solidFill>
                <a:srgbClr val="00D4B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3600">
                <a:solidFill>
                  <a:srgbClr val="FF5680"/>
                </a:solidFill>
                <a:highlight>
                  <a:schemeClr val="lt1"/>
                </a:highlight>
                <a:latin typeface="Courier New"/>
                <a:ea typeface="Courier New"/>
                <a:cs typeface="Courier New"/>
                <a:sym typeface="Courier New"/>
              </a:rPr>
              <a:t>JOIN</a:t>
            </a:r>
            <a:r>
              <a:rPr lang="en" sz="3600">
                <a:solidFill>
                  <a:srgbClr val="00D4B1"/>
                </a:solidFill>
                <a:highlight>
                  <a:schemeClr val="lt1"/>
                </a:highlight>
                <a:latin typeface="Courier New"/>
                <a:ea typeface="Courier New"/>
                <a:cs typeface="Courier New"/>
                <a:sym typeface="Courier New"/>
              </a:rPr>
              <a:t> Application.Cities  </a:t>
            </a:r>
            <a:r>
              <a:rPr lang="en" sz="3600">
                <a:solidFill>
                  <a:srgbClr val="FF5680"/>
                </a:solidFill>
                <a:highlight>
                  <a:schemeClr val="lt1"/>
                </a:highlight>
                <a:latin typeface="Courier New"/>
                <a:ea typeface="Courier New"/>
                <a:cs typeface="Courier New"/>
                <a:sym typeface="Courier New"/>
              </a:rPr>
              <a:t>AS</a:t>
            </a:r>
            <a:r>
              <a:rPr lang="en" sz="3600">
                <a:solidFill>
                  <a:srgbClr val="00D4B1"/>
                </a:solidFill>
                <a:highlight>
                  <a:schemeClr val="lt1"/>
                </a:highlight>
                <a:latin typeface="Courier New"/>
                <a:ea typeface="Courier New"/>
                <a:cs typeface="Courier New"/>
                <a:sym typeface="Courier New"/>
              </a:rPr>
              <a:t> ci </a:t>
            </a:r>
            <a:r>
              <a:rPr lang="en" sz="3600">
                <a:solidFill>
                  <a:srgbClr val="FF5680"/>
                </a:solidFill>
                <a:highlight>
                  <a:schemeClr val="lt1"/>
                </a:highlight>
                <a:latin typeface="Courier New"/>
                <a:ea typeface="Courier New"/>
                <a:cs typeface="Courier New"/>
                <a:sym typeface="Courier New"/>
              </a:rPr>
              <a:t>ON</a:t>
            </a:r>
            <a:r>
              <a:rPr lang="en" sz="3600">
                <a:solidFill>
                  <a:srgbClr val="00D4B1"/>
                </a:solidFill>
                <a:highlight>
                  <a:schemeClr val="lt1"/>
                </a:highlight>
                <a:latin typeface="Courier New"/>
                <a:ea typeface="Courier New"/>
                <a:cs typeface="Courier New"/>
                <a:sym typeface="Courier New"/>
              </a:rPr>
              <a:t> ci.CityID      </a:t>
            </a:r>
            <a:r>
              <a:rPr lang="en" sz="3600">
                <a:solidFill>
                  <a:srgbClr val="D57BFF"/>
                </a:solidFill>
                <a:highlight>
                  <a:schemeClr val="lt1"/>
                </a:highlight>
                <a:latin typeface="Courier New"/>
                <a:ea typeface="Courier New"/>
                <a:cs typeface="Courier New"/>
                <a:sym typeface="Courier New"/>
              </a:rPr>
              <a:t>=</a:t>
            </a:r>
            <a:r>
              <a:rPr lang="en" sz="3600">
                <a:solidFill>
                  <a:srgbClr val="00D4B1"/>
                </a:solidFill>
                <a:highlight>
                  <a:schemeClr val="lt1"/>
                </a:highlight>
                <a:latin typeface="Courier New"/>
                <a:ea typeface="Courier New"/>
                <a:cs typeface="Courier New"/>
                <a:sym typeface="Courier New"/>
              </a:rPr>
              <a:t> c.DeliveryCityID</a:t>
            </a:r>
            <a:endParaRPr sz="3600">
              <a:solidFill>
                <a:srgbClr val="00D4B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3600">
                <a:solidFill>
                  <a:srgbClr val="FF5680"/>
                </a:solidFill>
                <a:highlight>
                  <a:schemeClr val="lt1"/>
                </a:highlight>
                <a:latin typeface="Courier New"/>
                <a:ea typeface="Courier New"/>
                <a:cs typeface="Courier New"/>
                <a:sym typeface="Courier New"/>
              </a:rPr>
              <a:t>LEFT JOIN</a:t>
            </a:r>
            <a:r>
              <a:rPr lang="en" sz="3600">
                <a:solidFill>
                  <a:srgbClr val="00D4B1"/>
                </a:solidFill>
                <a:highlight>
                  <a:schemeClr val="lt1"/>
                </a:highlight>
                <a:latin typeface="Courier New"/>
                <a:ea typeface="Courier New"/>
                <a:cs typeface="Courier New"/>
                <a:sym typeface="Courier New"/>
              </a:rPr>
              <a:t> Sales.InvoiceLines </a:t>
            </a:r>
            <a:r>
              <a:rPr lang="en" sz="3600">
                <a:solidFill>
                  <a:srgbClr val="FF5680"/>
                </a:solidFill>
                <a:highlight>
                  <a:schemeClr val="lt1"/>
                </a:highlight>
                <a:latin typeface="Courier New"/>
                <a:ea typeface="Courier New"/>
                <a:cs typeface="Courier New"/>
                <a:sym typeface="Courier New"/>
              </a:rPr>
              <a:t>AS</a:t>
            </a:r>
            <a:r>
              <a:rPr lang="en" sz="3600">
                <a:solidFill>
                  <a:srgbClr val="00D4B1"/>
                </a:solidFill>
                <a:highlight>
                  <a:schemeClr val="lt1"/>
                </a:highlight>
                <a:latin typeface="Courier New"/>
                <a:ea typeface="Courier New"/>
                <a:cs typeface="Courier New"/>
                <a:sym typeface="Courier New"/>
              </a:rPr>
              <a:t> il </a:t>
            </a:r>
            <a:r>
              <a:rPr lang="en" sz="3600">
                <a:solidFill>
                  <a:srgbClr val="FF5680"/>
                </a:solidFill>
                <a:highlight>
                  <a:schemeClr val="lt1"/>
                </a:highlight>
                <a:latin typeface="Courier New"/>
                <a:ea typeface="Courier New"/>
                <a:cs typeface="Courier New"/>
                <a:sym typeface="Courier New"/>
              </a:rPr>
              <a:t>ON</a:t>
            </a:r>
            <a:r>
              <a:rPr lang="en" sz="3600">
                <a:solidFill>
                  <a:srgbClr val="00D4B1"/>
                </a:solidFill>
                <a:highlight>
                  <a:schemeClr val="lt1"/>
                </a:highlight>
                <a:latin typeface="Courier New"/>
                <a:ea typeface="Courier New"/>
                <a:cs typeface="Courier New"/>
                <a:sym typeface="Courier New"/>
              </a:rPr>
              <a:t> il.InvoiceID </a:t>
            </a:r>
            <a:r>
              <a:rPr lang="en" sz="3600">
                <a:solidFill>
                  <a:srgbClr val="D57BFF"/>
                </a:solidFill>
                <a:highlight>
                  <a:schemeClr val="lt1"/>
                </a:highlight>
                <a:latin typeface="Courier New"/>
                <a:ea typeface="Courier New"/>
                <a:cs typeface="Courier New"/>
                <a:sym typeface="Courier New"/>
              </a:rPr>
              <a:t>=</a:t>
            </a:r>
            <a:r>
              <a:rPr lang="en" sz="3600">
                <a:solidFill>
                  <a:srgbClr val="00D4B1"/>
                </a:solidFill>
                <a:highlight>
                  <a:schemeClr val="lt1"/>
                </a:highlight>
                <a:latin typeface="Courier New"/>
                <a:ea typeface="Courier New"/>
                <a:cs typeface="Courier New"/>
                <a:sym typeface="Courier New"/>
              </a:rPr>
              <a:t> i.InvoiceID</a:t>
            </a:r>
            <a:endParaRPr sz="3600">
              <a:solidFill>
                <a:srgbClr val="00D4B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3600">
                <a:solidFill>
                  <a:srgbClr val="FF5680"/>
                </a:solidFill>
                <a:highlight>
                  <a:schemeClr val="lt1"/>
                </a:highlight>
                <a:latin typeface="Courier New"/>
                <a:ea typeface="Courier New"/>
                <a:cs typeface="Courier New"/>
                <a:sym typeface="Courier New"/>
              </a:rPr>
              <a:t>WHERE</a:t>
            </a:r>
            <a:r>
              <a:rPr lang="en" sz="3600">
                <a:solidFill>
                  <a:srgbClr val="00D4B1"/>
                </a:solidFill>
                <a:highlight>
                  <a:schemeClr val="lt1"/>
                </a:highlight>
                <a:latin typeface="Courier New"/>
                <a:ea typeface="Courier New"/>
                <a:cs typeface="Courier New"/>
                <a:sym typeface="Courier New"/>
              </a:rPr>
              <a:t> ci.CityName </a:t>
            </a:r>
            <a:r>
              <a:rPr lang="en" sz="3600">
                <a:solidFill>
                  <a:srgbClr val="D57BFF"/>
                </a:solidFill>
                <a:highlight>
                  <a:schemeClr val="lt1"/>
                </a:highlight>
                <a:latin typeface="Courier New"/>
                <a:ea typeface="Courier New"/>
                <a:cs typeface="Courier New"/>
                <a:sym typeface="Courier New"/>
              </a:rPr>
              <a:t>=</a:t>
            </a:r>
            <a:r>
              <a:rPr lang="en" sz="3600">
                <a:solidFill>
                  <a:srgbClr val="00D4B1"/>
                </a:solidFill>
                <a:highlight>
                  <a:schemeClr val="lt1"/>
                </a:highlight>
                <a:latin typeface="Courier New"/>
                <a:ea typeface="Courier New"/>
                <a:cs typeface="Courier New"/>
                <a:sym typeface="Courier New"/>
              </a:rPr>
              <a:t> </a:t>
            </a:r>
            <a:r>
              <a:rPr lang="en" sz="3600">
                <a:solidFill>
                  <a:srgbClr val="00B0FF"/>
                </a:solidFill>
                <a:highlight>
                  <a:schemeClr val="lt1"/>
                </a:highlight>
                <a:latin typeface="Courier New"/>
                <a:ea typeface="Courier New"/>
                <a:cs typeface="Courier New"/>
                <a:sym typeface="Courier New"/>
              </a:rPr>
              <a:t>'</a:t>
            </a:r>
            <a:r>
              <a:rPr lang="en" sz="3600">
                <a:solidFill>
                  <a:srgbClr val="76C1FF"/>
                </a:solidFill>
                <a:highlight>
                  <a:schemeClr val="lt1"/>
                </a:highlight>
                <a:latin typeface="Courier New"/>
                <a:ea typeface="Courier New"/>
                <a:cs typeface="Courier New"/>
                <a:sym typeface="Courier New"/>
              </a:rPr>
              <a:t>New York</a:t>
            </a:r>
            <a:r>
              <a:rPr lang="en" sz="3600">
                <a:solidFill>
                  <a:srgbClr val="00B0FF"/>
                </a:solidFill>
                <a:highlight>
                  <a:schemeClr val="lt1"/>
                </a:highlight>
                <a:latin typeface="Courier New"/>
                <a:ea typeface="Courier New"/>
                <a:cs typeface="Courier New"/>
                <a:sym typeface="Courier New"/>
              </a:rPr>
              <a:t>'</a:t>
            </a:r>
            <a:r>
              <a:rPr lang="en" sz="3600">
                <a:solidFill>
                  <a:srgbClr val="00D4B1"/>
                </a:solidFill>
                <a:highlight>
                  <a:schemeClr val="lt1"/>
                </a:highlight>
                <a:latin typeface="Courier New"/>
                <a:ea typeface="Courier New"/>
                <a:cs typeface="Courier New"/>
                <a:sym typeface="Courier New"/>
              </a:rPr>
              <a:t> </a:t>
            </a:r>
            <a:r>
              <a:rPr lang="en" sz="3600">
                <a:solidFill>
                  <a:srgbClr val="FF5680"/>
                </a:solidFill>
                <a:highlight>
                  <a:schemeClr val="lt1"/>
                </a:highlight>
                <a:latin typeface="Courier New"/>
                <a:ea typeface="Courier New"/>
                <a:cs typeface="Courier New"/>
                <a:sym typeface="Courier New"/>
              </a:rPr>
              <a:t>OR</a:t>
            </a:r>
            <a:r>
              <a:rPr lang="en" sz="3600">
                <a:solidFill>
                  <a:srgbClr val="00D4B1"/>
                </a:solidFill>
                <a:highlight>
                  <a:schemeClr val="lt1"/>
                </a:highlight>
                <a:latin typeface="Courier New"/>
                <a:ea typeface="Courier New"/>
                <a:cs typeface="Courier New"/>
                <a:sym typeface="Courier New"/>
              </a:rPr>
              <a:t> ci.CityName </a:t>
            </a:r>
            <a:r>
              <a:rPr lang="en" sz="3600">
                <a:solidFill>
                  <a:srgbClr val="D57BFF"/>
                </a:solidFill>
                <a:highlight>
                  <a:schemeClr val="lt1"/>
                </a:highlight>
                <a:latin typeface="Courier New"/>
                <a:ea typeface="Courier New"/>
                <a:cs typeface="Courier New"/>
                <a:sym typeface="Courier New"/>
              </a:rPr>
              <a:t>=</a:t>
            </a:r>
            <a:r>
              <a:rPr lang="en" sz="3600">
                <a:solidFill>
                  <a:srgbClr val="00D4B1"/>
                </a:solidFill>
                <a:highlight>
                  <a:schemeClr val="lt1"/>
                </a:highlight>
                <a:latin typeface="Courier New"/>
                <a:ea typeface="Courier New"/>
                <a:cs typeface="Courier New"/>
                <a:sym typeface="Courier New"/>
              </a:rPr>
              <a:t> </a:t>
            </a:r>
            <a:r>
              <a:rPr lang="en" sz="3600">
                <a:solidFill>
                  <a:srgbClr val="00B0FF"/>
                </a:solidFill>
                <a:highlight>
                  <a:schemeClr val="lt1"/>
                </a:highlight>
                <a:latin typeface="Courier New"/>
                <a:ea typeface="Courier New"/>
                <a:cs typeface="Courier New"/>
                <a:sym typeface="Courier New"/>
              </a:rPr>
              <a:t>'</a:t>
            </a:r>
            <a:r>
              <a:rPr lang="en" sz="3600">
                <a:solidFill>
                  <a:srgbClr val="76C1FF"/>
                </a:solidFill>
                <a:highlight>
                  <a:schemeClr val="lt1"/>
                </a:highlight>
                <a:latin typeface="Courier New"/>
                <a:ea typeface="Courier New"/>
                <a:cs typeface="Courier New"/>
                <a:sym typeface="Courier New"/>
              </a:rPr>
              <a:t>Rockwall</a:t>
            </a:r>
            <a:r>
              <a:rPr lang="en" sz="3600">
                <a:solidFill>
                  <a:srgbClr val="00B0FF"/>
                </a:solidFill>
                <a:highlight>
                  <a:schemeClr val="lt1"/>
                </a:highlight>
                <a:latin typeface="Courier New"/>
                <a:ea typeface="Courier New"/>
                <a:cs typeface="Courier New"/>
                <a:sym typeface="Courier New"/>
              </a:rPr>
              <a:t>'</a:t>
            </a:r>
            <a:endParaRPr sz="3600">
              <a:solidFill>
                <a:srgbClr val="00B0FF"/>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3600">
                <a:solidFill>
                  <a:srgbClr val="FF5680"/>
                </a:solidFill>
                <a:highlight>
                  <a:schemeClr val="lt1"/>
                </a:highlight>
                <a:latin typeface="Courier New"/>
                <a:ea typeface="Courier New"/>
                <a:cs typeface="Courier New"/>
                <a:sym typeface="Courier New"/>
              </a:rPr>
              <a:t>GROUP BY</a:t>
            </a:r>
            <a:r>
              <a:rPr lang="en" sz="3600">
                <a:solidFill>
                  <a:srgbClr val="00D4B1"/>
                </a:solidFill>
                <a:highlight>
                  <a:schemeClr val="lt1"/>
                </a:highlight>
                <a:latin typeface="Courier New"/>
                <a:ea typeface="Courier New"/>
                <a:cs typeface="Courier New"/>
                <a:sym typeface="Courier New"/>
              </a:rPr>
              <a:t> i.InvoiceID, c.CustomerName, ci.CityName</a:t>
            </a:r>
            <a:endParaRPr sz="3600">
              <a:solidFill>
                <a:srgbClr val="00D4B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3600">
                <a:solidFill>
                  <a:srgbClr val="FF5680"/>
                </a:solidFill>
                <a:highlight>
                  <a:schemeClr val="lt1"/>
                </a:highlight>
                <a:latin typeface="Courier New"/>
                <a:ea typeface="Courier New"/>
                <a:cs typeface="Courier New"/>
                <a:sym typeface="Courier New"/>
              </a:rPr>
              <a:t>ORDER BY</a:t>
            </a:r>
            <a:r>
              <a:rPr lang="en" sz="3600">
                <a:solidFill>
                  <a:srgbClr val="00D4B1"/>
                </a:solidFill>
                <a:highlight>
                  <a:schemeClr val="lt1"/>
                </a:highlight>
                <a:latin typeface="Courier New"/>
                <a:ea typeface="Courier New"/>
                <a:cs typeface="Courier New"/>
                <a:sym typeface="Courier New"/>
              </a:rPr>
              <a:t> InvoiceTotal </a:t>
            </a:r>
            <a:r>
              <a:rPr lang="en" sz="3600">
                <a:solidFill>
                  <a:srgbClr val="FF5680"/>
                </a:solidFill>
                <a:highlight>
                  <a:schemeClr val="lt1"/>
                </a:highlight>
                <a:latin typeface="Courier New"/>
                <a:ea typeface="Courier New"/>
                <a:cs typeface="Courier New"/>
                <a:sym typeface="Courier New"/>
              </a:rPr>
              <a:t>DESC</a:t>
            </a:r>
            <a:r>
              <a:rPr lang="en" sz="3600">
                <a:solidFill>
                  <a:srgbClr val="00D4B1"/>
                </a:solidFill>
                <a:highlight>
                  <a:schemeClr val="lt1"/>
                </a:highlight>
                <a:latin typeface="Courier New"/>
                <a:ea typeface="Courier New"/>
                <a:cs typeface="Courier New"/>
                <a:sym typeface="Courier New"/>
              </a:rPr>
              <a:t>;</a:t>
            </a:r>
            <a:endParaRPr sz="3600">
              <a:solidFill>
                <a:srgbClr val="00D4B1"/>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98" name="Google Shape;198;g384aee88248_1_24" title="Screenshot 2025-09-24 at 2.11.37 AM.png"/>
          <p:cNvPicPr preferRelativeResize="0"/>
          <p:nvPr/>
        </p:nvPicPr>
        <p:blipFill>
          <a:blip r:embed="rId3">
            <a:alphaModFix/>
          </a:blip>
          <a:stretch>
            <a:fillRect/>
          </a:stretch>
        </p:blipFill>
        <p:spPr>
          <a:xfrm>
            <a:off x="3272100" y="152400"/>
            <a:ext cx="5719499" cy="2478725"/>
          </a:xfrm>
          <a:prstGeom prst="rect">
            <a:avLst/>
          </a:prstGeom>
          <a:noFill/>
          <a:ln>
            <a:noFill/>
          </a:ln>
        </p:spPr>
      </p:pic>
      <p:sp>
        <p:nvSpPr>
          <p:cNvPr id="199" name="Google Shape;199;g384aee88248_1_24"/>
          <p:cNvSpPr txBox="1"/>
          <p:nvPr/>
        </p:nvSpPr>
        <p:spPr>
          <a:xfrm>
            <a:off x="3672625" y="2886950"/>
            <a:ext cx="5006400" cy="18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t>-Retrieves invoices, customer, city, line count, and totals</a:t>
            </a:r>
            <a:endParaRPr sz="1100"/>
          </a:p>
          <a:p>
            <a:pPr indent="0" lvl="0" marL="0" rtl="0" algn="l">
              <a:lnSpc>
                <a:spcPct val="115000"/>
              </a:lnSpc>
              <a:spcBef>
                <a:spcPts val="0"/>
              </a:spcBef>
              <a:spcAft>
                <a:spcPts val="0"/>
              </a:spcAft>
              <a:buNone/>
            </a:pPr>
            <a:r>
              <a:rPr lang="en" sz="1100"/>
              <a:t>-Focuses on a </a:t>
            </a:r>
            <a:r>
              <a:rPr b="1" lang="en" sz="1100"/>
              <a:t>specific city</a:t>
            </a:r>
            <a:r>
              <a:rPr lang="en" sz="1100"/>
              <a:t> (example: Rockwall)</a:t>
            </a:r>
            <a:endParaRPr sz="1100"/>
          </a:p>
          <a:p>
            <a:pPr indent="0" lvl="0" marL="0" rtl="0" algn="l">
              <a:lnSpc>
                <a:spcPct val="115000"/>
              </a:lnSpc>
              <a:spcBef>
                <a:spcPts val="0"/>
              </a:spcBef>
              <a:spcAft>
                <a:spcPts val="0"/>
              </a:spcAft>
              <a:buNone/>
            </a:pPr>
            <a:r>
              <a:rPr lang="en" sz="1100"/>
              <a:t>-Useful for analyzing city-level sales activity</a:t>
            </a:r>
            <a:endParaRPr sz="1100"/>
          </a:p>
          <a:p>
            <a:pPr indent="0" lvl="0" marL="0" rtl="0" algn="l">
              <a:lnSpc>
                <a:spcPct val="115000"/>
              </a:lnSpc>
              <a:spcBef>
                <a:spcPts val="0"/>
              </a:spcBef>
              <a:spcAft>
                <a:spcPts val="0"/>
              </a:spcAft>
              <a:buNone/>
            </a:pPr>
            <a:r>
              <a:rPr lang="en" sz="1100"/>
              <a:t>-Helps compare sales between locations</a:t>
            </a:r>
            <a:endParaRPr sz="1100"/>
          </a:p>
          <a:p>
            <a:pPr indent="0" lvl="0" marL="0" rtl="0" algn="l">
              <a:lnSpc>
                <a:spcPct val="115000"/>
              </a:lnSpc>
              <a:spcBef>
                <a:spcPts val="0"/>
              </a:spcBef>
              <a:spcAft>
                <a:spcPts val="0"/>
              </a:spcAft>
              <a:buNone/>
            </a:pPr>
            <a:r>
              <a:rPr lang="en" sz="1100"/>
              <a:t>-for this query i just wanted to do new york first to show that how a company would want to see if they have no </a:t>
            </a:r>
            <a:r>
              <a:rPr lang="en" sz="1100"/>
              <a:t>business</a:t>
            </a:r>
            <a:r>
              <a:rPr lang="en" sz="1100"/>
              <a:t> in certain states in this case new york and hence want to expand but the idea of returning 0 tables didnt feel right so i added Rockwall</a:t>
            </a:r>
            <a:endParaRPr sz="1100"/>
          </a:p>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384aee88248_1_2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6</a:t>
            </a:r>
            <a:endParaRPr/>
          </a:p>
        </p:txBody>
      </p:sp>
      <p:sp>
        <p:nvSpPr>
          <p:cNvPr id="205" name="Google Shape;205;g384aee88248_1_29"/>
          <p:cNvSpPr txBox="1"/>
          <p:nvPr>
            <p:ph idx="1" type="body"/>
          </p:nvPr>
        </p:nvSpPr>
        <p:spPr>
          <a:xfrm>
            <a:off x="311700" y="1224200"/>
            <a:ext cx="3178200" cy="39192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SzPts val="275"/>
              <a:buNone/>
            </a:pPr>
            <a:r>
              <a:rPr b="1" lang="en" sz="826">
                <a:solidFill>
                  <a:srgbClr val="101116"/>
                </a:solidFill>
                <a:highlight>
                  <a:schemeClr val="lt1"/>
                </a:highlight>
                <a:latin typeface="Courier New"/>
                <a:ea typeface="Courier New"/>
                <a:cs typeface="Courier New"/>
                <a:sym typeface="Courier New"/>
              </a:rPr>
              <a:t>%%sql</a:t>
            </a:r>
            <a:endParaRPr b="1" sz="826">
              <a:solidFill>
                <a:srgbClr val="101116"/>
              </a:solidFill>
              <a:highlight>
                <a:schemeClr val="lt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 sz="826">
                <a:solidFill>
                  <a:srgbClr val="101116"/>
                </a:solidFill>
                <a:highlight>
                  <a:schemeClr val="lt1"/>
                </a:highlight>
                <a:latin typeface="Courier New"/>
                <a:ea typeface="Courier New"/>
                <a:cs typeface="Courier New"/>
                <a:sym typeface="Courier New"/>
              </a:rPr>
              <a:t>SELECT TOP (20)</a:t>
            </a:r>
            <a:endParaRPr b="1" sz="826">
              <a:solidFill>
                <a:srgbClr val="101116"/>
              </a:solidFill>
              <a:highlight>
                <a:schemeClr val="lt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 sz="826">
                <a:solidFill>
                  <a:srgbClr val="101116"/>
                </a:solidFill>
                <a:highlight>
                  <a:schemeClr val="lt1"/>
                </a:highlight>
                <a:latin typeface="Courier New"/>
                <a:ea typeface="Courier New"/>
                <a:cs typeface="Courier New"/>
                <a:sym typeface="Courier New"/>
              </a:rPr>
              <a:t> sg.StockGroupName,</a:t>
            </a:r>
            <a:endParaRPr b="1" sz="826">
              <a:solidFill>
                <a:srgbClr val="101116"/>
              </a:solidFill>
              <a:highlight>
                <a:schemeClr val="lt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 sz="826">
                <a:solidFill>
                  <a:srgbClr val="101116"/>
                </a:solidFill>
                <a:highlight>
                  <a:schemeClr val="lt1"/>
                </a:highlight>
                <a:latin typeface="Courier New"/>
                <a:ea typeface="Courier New"/>
                <a:cs typeface="Courier New"/>
                <a:sym typeface="Courier New"/>
              </a:rPr>
              <a:t> s.SupplierName,</a:t>
            </a:r>
            <a:endParaRPr b="1" sz="826">
              <a:solidFill>
                <a:srgbClr val="101116"/>
              </a:solidFill>
              <a:highlight>
                <a:schemeClr val="lt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 sz="826">
                <a:solidFill>
                  <a:srgbClr val="101116"/>
                </a:solidFill>
                <a:highlight>
                  <a:schemeClr val="lt1"/>
                </a:highlight>
                <a:latin typeface="Courier New"/>
                <a:ea typeface="Courier New"/>
                <a:cs typeface="Courier New"/>
                <a:sym typeface="Courier New"/>
              </a:rPr>
              <a:t> si.StockItemName,</a:t>
            </a:r>
            <a:endParaRPr b="1" sz="826">
              <a:solidFill>
                <a:srgbClr val="101116"/>
              </a:solidFill>
              <a:highlight>
                <a:schemeClr val="lt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 sz="826">
                <a:solidFill>
                  <a:srgbClr val="101116"/>
                </a:solidFill>
                <a:highlight>
                  <a:schemeClr val="lt1"/>
                </a:highlight>
                <a:latin typeface="Courier New"/>
                <a:ea typeface="Courier New"/>
                <a:cs typeface="Courier New"/>
                <a:sym typeface="Courier New"/>
              </a:rPr>
              <a:t> SUM(il.Quantity) AS TotalUnits_Recent</a:t>
            </a:r>
            <a:endParaRPr b="1" sz="826">
              <a:solidFill>
                <a:srgbClr val="101116"/>
              </a:solidFill>
              <a:highlight>
                <a:schemeClr val="lt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 sz="826">
                <a:solidFill>
                  <a:srgbClr val="101116"/>
                </a:solidFill>
                <a:highlight>
                  <a:schemeClr val="lt1"/>
                </a:highlight>
                <a:latin typeface="Courier New"/>
                <a:ea typeface="Courier New"/>
                <a:cs typeface="Courier New"/>
                <a:sym typeface="Courier New"/>
              </a:rPr>
              <a:t>FROM Warehouse.StockItems AS si</a:t>
            </a:r>
            <a:endParaRPr b="1" sz="826">
              <a:solidFill>
                <a:srgbClr val="101116"/>
              </a:solidFill>
              <a:highlight>
                <a:schemeClr val="lt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 sz="826">
                <a:solidFill>
                  <a:srgbClr val="101116"/>
                </a:solidFill>
                <a:highlight>
                  <a:schemeClr val="lt1"/>
                </a:highlight>
                <a:latin typeface="Courier New"/>
                <a:ea typeface="Courier New"/>
                <a:cs typeface="Courier New"/>
                <a:sym typeface="Courier New"/>
              </a:rPr>
              <a:t>JOIN Purchasing.Suppliers AS s  ON s.SupplierID = si.SupplierID</a:t>
            </a:r>
            <a:endParaRPr b="1" sz="826">
              <a:solidFill>
                <a:srgbClr val="101116"/>
              </a:solidFill>
              <a:highlight>
                <a:schemeClr val="lt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 sz="826">
                <a:solidFill>
                  <a:srgbClr val="101116"/>
                </a:solidFill>
                <a:highlight>
                  <a:schemeClr val="lt1"/>
                </a:highlight>
                <a:latin typeface="Courier New"/>
                <a:ea typeface="Courier New"/>
                <a:cs typeface="Courier New"/>
                <a:sym typeface="Courier New"/>
              </a:rPr>
              <a:t>LEFT JOIN Warehouse.StockItemStockGroups AS sisg ON sisg.StockItemID = si.StockItemID</a:t>
            </a:r>
            <a:endParaRPr b="1" sz="826">
              <a:solidFill>
                <a:srgbClr val="101116"/>
              </a:solidFill>
              <a:highlight>
                <a:schemeClr val="lt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 sz="826">
                <a:solidFill>
                  <a:srgbClr val="101116"/>
                </a:solidFill>
                <a:highlight>
                  <a:schemeClr val="lt1"/>
                </a:highlight>
                <a:latin typeface="Courier New"/>
                <a:ea typeface="Courier New"/>
                <a:cs typeface="Courier New"/>
                <a:sym typeface="Courier New"/>
              </a:rPr>
              <a:t>LEFT JOIN Warehouse.StockGroups        AS sg   ON sg.StockGroupID    = sisg.StockGroupID</a:t>
            </a:r>
            <a:endParaRPr b="1" sz="826">
              <a:solidFill>
                <a:srgbClr val="101116"/>
              </a:solidFill>
              <a:highlight>
                <a:schemeClr val="lt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 sz="826">
                <a:solidFill>
                  <a:srgbClr val="101116"/>
                </a:solidFill>
                <a:highlight>
                  <a:schemeClr val="lt1"/>
                </a:highlight>
                <a:latin typeface="Courier New"/>
                <a:ea typeface="Courier New"/>
                <a:cs typeface="Courier New"/>
                <a:sym typeface="Courier New"/>
              </a:rPr>
              <a:t>JOIN Sales.InvoiceLines AS il ON il.StockItemID = si.StockItemID</a:t>
            </a:r>
            <a:endParaRPr b="1" sz="826">
              <a:solidFill>
                <a:srgbClr val="101116"/>
              </a:solidFill>
              <a:highlight>
                <a:schemeClr val="lt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 sz="826">
                <a:solidFill>
                  <a:srgbClr val="101116"/>
                </a:solidFill>
                <a:highlight>
                  <a:schemeClr val="lt1"/>
                </a:highlight>
                <a:latin typeface="Courier New"/>
                <a:ea typeface="Courier New"/>
                <a:cs typeface="Courier New"/>
                <a:sym typeface="Courier New"/>
              </a:rPr>
              <a:t>JOIN Sales.Invoices     AS i  ON i.InvoiceID     = il.InvoiceID</a:t>
            </a:r>
            <a:endParaRPr b="1" sz="826">
              <a:solidFill>
                <a:srgbClr val="101116"/>
              </a:solidFill>
              <a:highlight>
                <a:schemeClr val="lt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 sz="826">
                <a:solidFill>
                  <a:srgbClr val="101116"/>
                </a:solidFill>
                <a:highlight>
                  <a:schemeClr val="lt1"/>
                </a:highlight>
                <a:latin typeface="Courier New"/>
                <a:ea typeface="Courier New"/>
                <a:cs typeface="Courier New"/>
                <a:sym typeface="Courier New"/>
              </a:rPr>
              <a:t>WHERE i.InvoiceDate &gt;= DATEADD(DAY, -90, (SELECT MAX(InvoiceDate) FROM Sales.Invoices))</a:t>
            </a:r>
            <a:endParaRPr b="1" sz="826">
              <a:solidFill>
                <a:srgbClr val="101116"/>
              </a:solidFill>
              <a:highlight>
                <a:schemeClr val="lt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 sz="826">
                <a:solidFill>
                  <a:srgbClr val="101116"/>
                </a:solidFill>
                <a:highlight>
                  <a:schemeClr val="lt1"/>
                </a:highlight>
                <a:latin typeface="Courier New"/>
                <a:ea typeface="Courier New"/>
                <a:cs typeface="Courier New"/>
                <a:sym typeface="Courier New"/>
              </a:rPr>
              <a:t>GROUP BY sg.StockGroupName, s.SupplierName, si.StockItemName</a:t>
            </a:r>
            <a:endParaRPr b="1" sz="826">
              <a:solidFill>
                <a:srgbClr val="101116"/>
              </a:solidFill>
              <a:highlight>
                <a:schemeClr val="lt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 sz="826">
                <a:solidFill>
                  <a:srgbClr val="101116"/>
                </a:solidFill>
                <a:highlight>
                  <a:schemeClr val="lt1"/>
                </a:highlight>
                <a:latin typeface="Courier New"/>
                <a:ea typeface="Courier New"/>
                <a:cs typeface="Courier New"/>
                <a:sym typeface="Courier New"/>
              </a:rPr>
              <a:t>HAVING SUM(il.Quantity) &gt; 1000</a:t>
            </a:r>
            <a:endParaRPr b="1" sz="826">
              <a:solidFill>
                <a:srgbClr val="101116"/>
              </a:solidFill>
              <a:highlight>
                <a:schemeClr val="lt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 sz="826">
                <a:solidFill>
                  <a:srgbClr val="101116"/>
                </a:solidFill>
                <a:highlight>
                  <a:schemeClr val="lt1"/>
                </a:highlight>
                <a:latin typeface="Courier New"/>
                <a:ea typeface="Courier New"/>
                <a:cs typeface="Courier New"/>
                <a:sym typeface="Courier New"/>
              </a:rPr>
              <a:t>ORDER BY TotalUnits_Recent DESC;</a:t>
            </a:r>
            <a:endParaRPr b="1" sz="826">
              <a:solidFill>
                <a:srgbClr val="101116"/>
              </a:solidFill>
              <a:highlight>
                <a:schemeClr val="lt1"/>
              </a:highlight>
              <a:latin typeface="Courier New"/>
              <a:ea typeface="Courier New"/>
              <a:cs typeface="Courier New"/>
              <a:sym typeface="Courier New"/>
            </a:endParaRPr>
          </a:p>
          <a:p>
            <a:pPr indent="0" lvl="0" marL="0" rtl="0" algn="l">
              <a:lnSpc>
                <a:spcPct val="95000"/>
              </a:lnSpc>
              <a:spcBef>
                <a:spcPts val="0"/>
              </a:spcBef>
              <a:spcAft>
                <a:spcPts val="0"/>
              </a:spcAft>
              <a:buSzPts val="275"/>
              <a:buNone/>
            </a:pPr>
            <a:r>
              <a:t/>
            </a:r>
            <a:endParaRPr sz="400"/>
          </a:p>
        </p:txBody>
      </p:sp>
      <p:pic>
        <p:nvPicPr>
          <p:cNvPr id="206" name="Google Shape;206;g384aee88248_1_29" title="Screenshot 2025-09-24 at 2.17.24 AM.png"/>
          <p:cNvPicPr preferRelativeResize="0"/>
          <p:nvPr/>
        </p:nvPicPr>
        <p:blipFill>
          <a:blip r:embed="rId3">
            <a:alphaModFix/>
          </a:blip>
          <a:stretch>
            <a:fillRect/>
          </a:stretch>
        </p:blipFill>
        <p:spPr>
          <a:xfrm>
            <a:off x="3642300" y="152400"/>
            <a:ext cx="5349299" cy="3255490"/>
          </a:xfrm>
          <a:prstGeom prst="rect">
            <a:avLst/>
          </a:prstGeom>
          <a:noFill/>
          <a:ln>
            <a:noFill/>
          </a:ln>
        </p:spPr>
      </p:pic>
      <p:sp>
        <p:nvSpPr>
          <p:cNvPr id="207" name="Google Shape;207;g384aee88248_1_29"/>
          <p:cNvSpPr txBox="1"/>
          <p:nvPr/>
        </p:nvSpPr>
        <p:spPr>
          <a:xfrm>
            <a:off x="3937575" y="3626950"/>
            <a:ext cx="4924200" cy="141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t>-Finds stock groups &amp; suppliers with </a:t>
            </a:r>
            <a:r>
              <a:rPr b="1" lang="en" sz="1100"/>
              <a:t>high sales in last 90 days</a:t>
            </a:r>
            <a:endParaRPr b="1" sz="1100"/>
          </a:p>
          <a:p>
            <a:pPr indent="0" lvl="0" marL="0" rtl="0" algn="l">
              <a:lnSpc>
                <a:spcPct val="115000"/>
              </a:lnSpc>
              <a:spcBef>
                <a:spcPts val="0"/>
              </a:spcBef>
              <a:spcAft>
                <a:spcPts val="0"/>
              </a:spcAft>
              <a:buNone/>
            </a:pPr>
            <a:r>
              <a:rPr lang="en" sz="1100"/>
              <a:t>-Filters to items with &gt;1000 units sold</a:t>
            </a:r>
            <a:endParaRPr sz="1100"/>
          </a:p>
          <a:p>
            <a:pPr indent="0" lvl="0" marL="0" rtl="0" algn="l">
              <a:lnSpc>
                <a:spcPct val="115000"/>
              </a:lnSpc>
              <a:spcBef>
                <a:spcPts val="0"/>
              </a:spcBef>
              <a:spcAft>
                <a:spcPts val="0"/>
              </a:spcAft>
              <a:buNone/>
            </a:pPr>
            <a:r>
              <a:rPr lang="en" sz="1100"/>
              <a:t>-Shows most </a:t>
            </a:r>
            <a:r>
              <a:rPr b="1" lang="en" sz="1100"/>
              <a:t>popular and in-demand products</a:t>
            </a:r>
            <a:endParaRPr b="1" sz="1100"/>
          </a:p>
          <a:p>
            <a:pPr indent="0" lvl="0" marL="0" rtl="0" algn="l">
              <a:lnSpc>
                <a:spcPct val="115000"/>
              </a:lnSpc>
              <a:spcBef>
                <a:spcPts val="0"/>
              </a:spcBef>
              <a:spcAft>
                <a:spcPts val="0"/>
              </a:spcAft>
              <a:buNone/>
            </a:pPr>
            <a:r>
              <a:rPr lang="en" sz="1100"/>
              <a:t>-Useful for inventory planning</a:t>
            </a:r>
            <a:endParaRPr sz="1100"/>
          </a:p>
          <a:p>
            <a:pPr indent="0" lvl="0" marL="0" rtl="0" algn="l">
              <a:lnSpc>
                <a:spcPct val="115000"/>
              </a:lnSpc>
              <a:spcBef>
                <a:spcPts val="0"/>
              </a:spcBef>
              <a:spcAft>
                <a:spcPts val="0"/>
              </a:spcAft>
              <a:buNone/>
            </a:pPr>
            <a:r>
              <a:rPr lang="en" sz="1100"/>
              <a:t>- i wanted to use left join as i read it in the book and </a:t>
            </a:r>
            <a:r>
              <a:rPr lang="en" sz="1100"/>
              <a:t>wanted to test it out</a:t>
            </a:r>
            <a:endParaRPr sz="1100"/>
          </a:p>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382518fb76b_0_1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David Fazylov</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384aee88248_1_3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7</a:t>
            </a:r>
            <a:endParaRPr/>
          </a:p>
        </p:txBody>
      </p:sp>
      <p:sp>
        <p:nvSpPr>
          <p:cNvPr id="213" name="Google Shape;213;g384aee88248_1_3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25000" lnSpcReduction="20000"/>
          </a:bodyPr>
          <a:lstStyle/>
          <a:p>
            <a:pPr indent="0" lvl="0" marL="0" rtl="0" algn="l">
              <a:lnSpc>
                <a:spcPct val="150000"/>
              </a:lnSpc>
              <a:spcBef>
                <a:spcPts val="0"/>
              </a:spcBef>
              <a:spcAft>
                <a:spcPts val="0"/>
              </a:spcAft>
              <a:buNone/>
            </a:pPr>
            <a:r>
              <a:rPr b="1" lang="en" sz="3171">
                <a:solidFill>
                  <a:srgbClr val="101116"/>
                </a:solidFill>
                <a:highlight>
                  <a:schemeClr val="lt1"/>
                </a:highlight>
                <a:latin typeface="Courier New"/>
                <a:ea typeface="Courier New"/>
                <a:cs typeface="Courier New"/>
                <a:sym typeface="Courier New"/>
              </a:rPr>
              <a:t>%%sql</a:t>
            </a:r>
            <a:endParaRPr b="1" sz="3171">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3171">
                <a:solidFill>
                  <a:srgbClr val="101116"/>
                </a:solidFill>
                <a:highlight>
                  <a:schemeClr val="lt1"/>
                </a:highlight>
                <a:latin typeface="Courier New"/>
                <a:ea typeface="Courier New"/>
                <a:cs typeface="Courier New"/>
                <a:sym typeface="Courier New"/>
              </a:rPr>
              <a:t>SELECT TOP (10)</a:t>
            </a:r>
            <a:endParaRPr b="1" sz="3171">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3171">
                <a:solidFill>
                  <a:srgbClr val="101116"/>
                </a:solidFill>
                <a:highlight>
                  <a:schemeClr val="lt1"/>
                </a:highlight>
                <a:latin typeface="Courier New"/>
                <a:ea typeface="Courier New"/>
                <a:cs typeface="Courier New"/>
                <a:sym typeface="Courier New"/>
              </a:rPr>
              <a:t> p.FullName AS Salesperson,</a:t>
            </a:r>
            <a:endParaRPr b="1" sz="3171">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3171">
                <a:solidFill>
                  <a:srgbClr val="101116"/>
                </a:solidFill>
                <a:highlight>
                  <a:schemeClr val="lt1"/>
                </a:highlight>
                <a:latin typeface="Courier New"/>
                <a:ea typeface="Courier New"/>
                <a:cs typeface="Courier New"/>
                <a:sym typeface="Courier New"/>
              </a:rPr>
              <a:t> COUNT(DISTINCT o.OrderID)    AS TotalOrders_Recent,</a:t>
            </a:r>
            <a:endParaRPr b="1" sz="3171">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3171">
                <a:solidFill>
                  <a:srgbClr val="101116"/>
                </a:solidFill>
                <a:highlight>
                  <a:schemeClr val="lt1"/>
                </a:highlight>
                <a:latin typeface="Courier New"/>
                <a:ea typeface="Courier New"/>
                <a:cs typeface="Courier New"/>
                <a:sym typeface="Courier New"/>
              </a:rPr>
              <a:t> COUNT(DISTINCT o.CustomerID) AS CustomersServed_Recent,</a:t>
            </a:r>
            <a:endParaRPr b="1" sz="3171">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3171">
                <a:solidFill>
                  <a:srgbClr val="101116"/>
                </a:solidFill>
                <a:highlight>
                  <a:schemeClr val="lt1"/>
                </a:highlight>
                <a:latin typeface="Courier New"/>
                <a:ea typeface="Courier New"/>
                <a:cs typeface="Courier New"/>
                <a:sym typeface="Courier New"/>
              </a:rPr>
              <a:t> SUM(il.ExtendedPrice)        AS TotalRevenue_Recent</a:t>
            </a:r>
            <a:endParaRPr b="1" sz="3171">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3171">
                <a:solidFill>
                  <a:srgbClr val="101116"/>
                </a:solidFill>
                <a:highlight>
                  <a:schemeClr val="lt1"/>
                </a:highlight>
                <a:latin typeface="Courier New"/>
                <a:ea typeface="Courier New"/>
                <a:cs typeface="Courier New"/>
                <a:sym typeface="Courier New"/>
              </a:rPr>
              <a:t>FROM Sales.Orders AS o</a:t>
            </a:r>
            <a:endParaRPr b="1" sz="3171">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3171">
                <a:solidFill>
                  <a:srgbClr val="101116"/>
                </a:solidFill>
                <a:highlight>
                  <a:schemeClr val="lt1"/>
                </a:highlight>
                <a:latin typeface="Courier New"/>
                <a:ea typeface="Courier New"/>
                <a:cs typeface="Courier New"/>
                <a:sym typeface="Courier New"/>
              </a:rPr>
              <a:t>JOIN Application.People AS p ON p.PersonID = o.SalespersonPersonID</a:t>
            </a:r>
            <a:endParaRPr b="1" sz="3171">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3171">
                <a:solidFill>
                  <a:srgbClr val="101116"/>
                </a:solidFill>
                <a:highlight>
                  <a:schemeClr val="lt1"/>
                </a:highlight>
                <a:latin typeface="Courier New"/>
                <a:ea typeface="Courier New"/>
                <a:cs typeface="Courier New"/>
                <a:sym typeface="Courier New"/>
              </a:rPr>
              <a:t>JOIN Sales.Invoices     AS i ON i.OrderID  = o.OrderID</a:t>
            </a:r>
            <a:endParaRPr b="1" sz="3171">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3171">
                <a:solidFill>
                  <a:srgbClr val="101116"/>
                </a:solidFill>
                <a:highlight>
                  <a:schemeClr val="lt1"/>
                </a:highlight>
                <a:latin typeface="Courier New"/>
                <a:ea typeface="Courier New"/>
                <a:cs typeface="Courier New"/>
                <a:sym typeface="Courier New"/>
              </a:rPr>
              <a:t>JOIN Sales.InvoiceLines AS il ON il.InvoiceID = i.InvoiceID</a:t>
            </a:r>
            <a:endParaRPr b="1" sz="3171">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3171">
                <a:solidFill>
                  <a:srgbClr val="101116"/>
                </a:solidFill>
                <a:highlight>
                  <a:schemeClr val="lt1"/>
                </a:highlight>
                <a:latin typeface="Courier New"/>
                <a:ea typeface="Courier New"/>
                <a:cs typeface="Courier New"/>
                <a:sym typeface="Courier New"/>
              </a:rPr>
              <a:t>WHERE o.OrderDate &gt;= DATEADD(DAY, -90, (SELECT MAX(OrderDate) FROM Sales.Orders))</a:t>
            </a:r>
            <a:endParaRPr b="1" sz="3171">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3171">
                <a:solidFill>
                  <a:srgbClr val="101116"/>
                </a:solidFill>
                <a:highlight>
                  <a:schemeClr val="lt1"/>
                </a:highlight>
                <a:latin typeface="Courier New"/>
                <a:ea typeface="Courier New"/>
                <a:cs typeface="Courier New"/>
                <a:sym typeface="Courier New"/>
              </a:rPr>
              <a:t>GROUP BY p.FullName</a:t>
            </a:r>
            <a:endParaRPr b="1" sz="3171">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3171">
                <a:solidFill>
                  <a:srgbClr val="101116"/>
                </a:solidFill>
                <a:highlight>
                  <a:schemeClr val="lt1"/>
                </a:highlight>
                <a:latin typeface="Courier New"/>
                <a:ea typeface="Courier New"/>
                <a:cs typeface="Courier New"/>
                <a:sym typeface="Courier New"/>
              </a:rPr>
              <a:t>ORDER BY TotalRevenue_Recent DESC;</a:t>
            </a:r>
            <a:endParaRPr b="1" sz="3171">
              <a:solidFill>
                <a:srgbClr val="101116"/>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214" name="Google Shape;214;g384aee88248_1_34" title="Screenshot 2025-09-24 at 2.20.38 AM.png"/>
          <p:cNvPicPr preferRelativeResize="0"/>
          <p:nvPr/>
        </p:nvPicPr>
        <p:blipFill>
          <a:blip r:embed="rId3">
            <a:alphaModFix/>
          </a:blip>
          <a:stretch>
            <a:fillRect/>
          </a:stretch>
        </p:blipFill>
        <p:spPr>
          <a:xfrm>
            <a:off x="3272100" y="152400"/>
            <a:ext cx="5719499" cy="2312750"/>
          </a:xfrm>
          <a:prstGeom prst="rect">
            <a:avLst/>
          </a:prstGeom>
          <a:noFill/>
          <a:ln>
            <a:noFill/>
          </a:ln>
        </p:spPr>
      </p:pic>
      <p:sp>
        <p:nvSpPr>
          <p:cNvPr id="215" name="Google Shape;215;g384aee88248_1_34"/>
          <p:cNvSpPr txBox="1"/>
          <p:nvPr/>
        </p:nvSpPr>
        <p:spPr>
          <a:xfrm>
            <a:off x="3581275" y="2759025"/>
            <a:ext cx="5097900" cy="205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-Shows </a:t>
            </a:r>
            <a:r>
              <a:rPr b="1" lang="en" sz="1200"/>
              <a:t>salesperson performance in last 90 days</a:t>
            </a:r>
            <a:endParaRPr b="1" sz="1200"/>
          </a:p>
          <a:p>
            <a:pPr indent="0" lvl="0" marL="0" rtl="0" algn="l">
              <a:lnSpc>
                <a:spcPct val="115000"/>
              </a:lnSpc>
              <a:spcBef>
                <a:spcPts val="0"/>
              </a:spcBef>
              <a:spcAft>
                <a:spcPts val="0"/>
              </a:spcAft>
              <a:buNone/>
            </a:pPr>
            <a:r>
              <a:rPr lang="en" sz="1200"/>
              <a:t>-Includes orders, customers served, and revenue</a:t>
            </a:r>
            <a:endParaRPr sz="1200"/>
          </a:p>
          <a:p>
            <a:pPr indent="0" lvl="0" marL="0" rtl="0" algn="l">
              <a:lnSpc>
                <a:spcPct val="115000"/>
              </a:lnSpc>
              <a:spcBef>
                <a:spcPts val="0"/>
              </a:spcBef>
              <a:spcAft>
                <a:spcPts val="0"/>
              </a:spcAft>
              <a:buNone/>
            </a:pPr>
            <a:r>
              <a:rPr lang="en" sz="1200"/>
              <a:t>-Useful for ranking top salespeople</a:t>
            </a:r>
            <a:endParaRPr sz="1200"/>
          </a:p>
          <a:p>
            <a:pPr indent="0" lvl="0" marL="0" rtl="0" algn="l">
              <a:lnSpc>
                <a:spcPct val="115000"/>
              </a:lnSpc>
              <a:spcBef>
                <a:spcPts val="0"/>
              </a:spcBef>
              <a:spcAft>
                <a:spcPts val="0"/>
              </a:spcAft>
              <a:buNone/>
            </a:pPr>
            <a:r>
              <a:t/>
            </a:r>
            <a:endParaRPr sz="1100"/>
          </a:p>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384aee88248_1_3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8</a:t>
            </a:r>
            <a:endParaRPr/>
          </a:p>
        </p:txBody>
      </p:sp>
      <p:sp>
        <p:nvSpPr>
          <p:cNvPr id="221" name="Google Shape;221;g384aee88248_1_3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32500" lnSpcReduction="20000"/>
          </a:bodyPr>
          <a:lstStyle/>
          <a:p>
            <a:pPr indent="0" lvl="0" marL="0" rtl="0" algn="l">
              <a:lnSpc>
                <a:spcPct val="150000"/>
              </a:lnSpc>
              <a:spcBef>
                <a:spcPts val="0"/>
              </a:spcBef>
              <a:spcAft>
                <a:spcPts val="0"/>
              </a:spcAft>
              <a:buNone/>
            </a:pPr>
            <a:r>
              <a:rPr b="1" lang="en" sz="2100">
                <a:solidFill>
                  <a:srgbClr val="101116"/>
                </a:solidFill>
                <a:highlight>
                  <a:schemeClr val="lt1"/>
                </a:highlight>
                <a:latin typeface="Courier New"/>
                <a:ea typeface="Courier New"/>
                <a:cs typeface="Courier New"/>
                <a:sym typeface="Courier New"/>
              </a:rPr>
              <a:t>%%sql</a:t>
            </a:r>
            <a:endParaRPr b="1" sz="21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2100">
                <a:solidFill>
                  <a:srgbClr val="101116"/>
                </a:solidFill>
                <a:highlight>
                  <a:schemeClr val="lt1"/>
                </a:highlight>
                <a:latin typeface="Courier New"/>
                <a:ea typeface="Courier New"/>
                <a:cs typeface="Courier New"/>
                <a:sym typeface="Courier New"/>
              </a:rPr>
              <a:t>SELECT</a:t>
            </a:r>
            <a:endParaRPr b="1" sz="21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2100">
                <a:solidFill>
                  <a:srgbClr val="101116"/>
                </a:solidFill>
                <a:highlight>
                  <a:schemeClr val="lt1"/>
                </a:highlight>
                <a:latin typeface="Courier New"/>
                <a:ea typeface="Courier New"/>
                <a:cs typeface="Courier New"/>
                <a:sym typeface="Courier New"/>
              </a:rPr>
              <a:t>   c.CustomerID,</a:t>
            </a:r>
            <a:endParaRPr b="1" sz="21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2100">
                <a:solidFill>
                  <a:srgbClr val="101116"/>
                </a:solidFill>
                <a:highlight>
                  <a:schemeClr val="lt1"/>
                </a:highlight>
                <a:latin typeface="Courier New"/>
                <a:ea typeface="Courier New"/>
                <a:cs typeface="Courier New"/>
                <a:sym typeface="Courier New"/>
              </a:rPr>
              <a:t>   c.CustomerName,</a:t>
            </a:r>
            <a:endParaRPr b="1" sz="21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2100">
                <a:solidFill>
                  <a:srgbClr val="101116"/>
                </a:solidFill>
                <a:highlight>
                  <a:schemeClr val="lt1"/>
                </a:highlight>
                <a:latin typeface="Courier New"/>
                <a:ea typeface="Courier New"/>
                <a:cs typeface="Courier New"/>
                <a:sym typeface="Courier New"/>
              </a:rPr>
              <a:t>   SUM(il.ExtendedPrice)       AS TotalSpend,</a:t>
            </a:r>
            <a:endParaRPr b="1" sz="21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2100">
                <a:solidFill>
                  <a:srgbClr val="101116"/>
                </a:solidFill>
                <a:highlight>
                  <a:schemeClr val="lt1"/>
                </a:highlight>
                <a:latin typeface="Courier New"/>
                <a:ea typeface="Courier New"/>
                <a:cs typeface="Courier New"/>
                <a:sym typeface="Courier New"/>
              </a:rPr>
              <a:t>   COUNT(DISTINCT i.InvoiceID) AS InvoiceCount,</a:t>
            </a:r>
            <a:endParaRPr b="1" sz="21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2100">
                <a:solidFill>
                  <a:srgbClr val="101116"/>
                </a:solidFill>
                <a:highlight>
                  <a:schemeClr val="lt1"/>
                </a:highlight>
                <a:latin typeface="Courier New"/>
                <a:ea typeface="Courier New"/>
                <a:cs typeface="Courier New"/>
                <a:sym typeface="Courier New"/>
              </a:rPr>
              <a:t>   MIN(i.InvoiceDate)          AS FirstPurchaseDate,</a:t>
            </a:r>
            <a:endParaRPr b="1" sz="21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2100">
                <a:solidFill>
                  <a:srgbClr val="101116"/>
                </a:solidFill>
                <a:highlight>
                  <a:schemeClr val="lt1"/>
                </a:highlight>
                <a:latin typeface="Courier New"/>
                <a:ea typeface="Courier New"/>
                <a:cs typeface="Courier New"/>
                <a:sym typeface="Courier New"/>
              </a:rPr>
              <a:t>   MAX(i.InvoiceDate)          AS LastPurchaseDate,</a:t>
            </a:r>
            <a:endParaRPr b="1" sz="21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2100">
                <a:solidFill>
                  <a:srgbClr val="101116"/>
                </a:solidFill>
                <a:highlight>
                  <a:schemeClr val="lt1"/>
                </a:highlight>
                <a:latin typeface="Courier New"/>
                <a:ea typeface="Courier New"/>
                <a:cs typeface="Courier New"/>
                <a:sym typeface="Courier New"/>
              </a:rPr>
              <a:t>   'LOYAL'                     AS LoyaltyLabel</a:t>
            </a:r>
            <a:endParaRPr b="1" sz="21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2100">
                <a:solidFill>
                  <a:srgbClr val="101116"/>
                </a:solidFill>
                <a:highlight>
                  <a:schemeClr val="lt1"/>
                </a:highlight>
                <a:latin typeface="Courier New"/>
                <a:ea typeface="Courier New"/>
                <a:cs typeface="Courier New"/>
                <a:sym typeface="Courier New"/>
              </a:rPr>
              <a:t>FROM Sales.Customers AS c</a:t>
            </a:r>
            <a:endParaRPr b="1" sz="21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2100">
                <a:solidFill>
                  <a:srgbClr val="101116"/>
                </a:solidFill>
                <a:highlight>
                  <a:schemeClr val="lt1"/>
                </a:highlight>
                <a:latin typeface="Courier New"/>
                <a:ea typeface="Courier New"/>
                <a:cs typeface="Courier New"/>
                <a:sym typeface="Courier New"/>
              </a:rPr>
              <a:t>JOIN Sales.Invoices  AS i  ON i.CustomerID = c.CustomerID</a:t>
            </a:r>
            <a:endParaRPr b="1" sz="21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2100">
                <a:solidFill>
                  <a:srgbClr val="101116"/>
                </a:solidFill>
                <a:highlight>
                  <a:schemeClr val="lt1"/>
                </a:highlight>
                <a:latin typeface="Courier New"/>
                <a:ea typeface="Courier New"/>
                <a:cs typeface="Courier New"/>
                <a:sym typeface="Courier New"/>
              </a:rPr>
              <a:t>JOIN Sales.InvoiceLines AS il ON il.InvoiceID = i.InvoiceID</a:t>
            </a:r>
            <a:endParaRPr b="1" sz="21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2100">
                <a:solidFill>
                  <a:srgbClr val="101116"/>
                </a:solidFill>
                <a:highlight>
                  <a:schemeClr val="lt1"/>
                </a:highlight>
                <a:latin typeface="Courier New"/>
                <a:ea typeface="Courier New"/>
                <a:cs typeface="Courier New"/>
                <a:sym typeface="Courier New"/>
              </a:rPr>
              <a:t>GROUP BY c.CustomerID, c.CustomerName</a:t>
            </a:r>
            <a:endParaRPr b="1" sz="21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2100">
                <a:solidFill>
                  <a:srgbClr val="101116"/>
                </a:solidFill>
                <a:highlight>
                  <a:schemeClr val="lt1"/>
                </a:highlight>
                <a:latin typeface="Courier New"/>
                <a:ea typeface="Courier New"/>
                <a:cs typeface="Courier New"/>
                <a:sym typeface="Courier New"/>
              </a:rPr>
              <a:t>HAVING</a:t>
            </a:r>
            <a:endParaRPr b="1" sz="21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2100">
                <a:solidFill>
                  <a:srgbClr val="101116"/>
                </a:solidFill>
                <a:highlight>
                  <a:schemeClr val="lt1"/>
                </a:highlight>
                <a:latin typeface="Courier New"/>
                <a:ea typeface="Courier New"/>
                <a:cs typeface="Courier New"/>
                <a:sym typeface="Courier New"/>
              </a:rPr>
              <a:t>   COUNT(DISTINCT i.InvoiceID) &gt;= 120  </a:t>
            </a:r>
            <a:endParaRPr b="1" sz="21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2100">
                <a:solidFill>
                  <a:srgbClr val="101116"/>
                </a:solidFill>
                <a:highlight>
                  <a:schemeClr val="lt1"/>
                </a:highlight>
                <a:latin typeface="Courier New"/>
                <a:ea typeface="Courier New"/>
                <a:cs typeface="Courier New"/>
                <a:sym typeface="Courier New"/>
              </a:rPr>
              <a:t>   AND SUM(il.ExtendedPrice) &gt; 400000     </a:t>
            </a:r>
            <a:endParaRPr b="1" sz="21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en" sz="2100">
                <a:solidFill>
                  <a:srgbClr val="101116"/>
                </a:solidFill>
                <a:highlight>
                  <a:schemeClr val="lt1"/>
                </a:highlight>
                <a:latin typeface="Courier New"/>
                <a:ea typeface="Courier New"/>
                <a:cs typeface="Courier New"/>
                <a:sym typeface="Courier New"/>
              </a:rPr>
              <a:t>ORDER BY TotalSpend DESC;</a:t>
            </a:r>
            <a:endParaRPr b="1" sz="2100">
              <a:solidFill>
                <a:srgbClr val="101116"/>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222" name="Google Shape;222;g384aee88248_1_39" title="Screenshot 2025-09-24 at 2.24.45 AM.png"/>
          <p:cNvPicPr preferRelativeResize="0"/>
          <p:nvPr/>
        </p:nvPicPr>
        <p:blipFill>
          <a:blip r:embed="rId3">
            <a:alphaModFix/>
          </a:blip>
          <a:stretch>
            <a:fillRect/>
          </a:stretch>
        </p:blipFill>
        <p:spPr>
          <a:xfrm>
            <a:off x="2201750" y="37400"/>
            <a:ext cx="6942249" cy="1689275"/>
          </a:xfrm>
          <a:prstGeom prst="rect">
            <a:avLst/>
          </a:prstGeom>
          <a:noFill/>
          <a:ln>
            <a:noFill/>
          </a:ln>
        </p:spPr>
      </p:pic>
      <p:sp>
        <p:nvSpPr>
          <p:cNvPr id="223" name="Google Shape;223;g384aee88248_1_39"/>
          <p:cNvSpPr txBox="1"/>
          <p:nvPr/>
        </p:nvSpPr>
        <p:spPr>
          <a:xfrm>
            <a:off x="3590400" y="2430150"/>
            <a:ext cx="4933500" cy="226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t>-Identifies </a:t>
            </a:r>
            <a:r>
              <a:rPr b="1" lang="en" sz="1100"/>
              <a:t>loyal, high-spending customers</a:t>
            </a:r>
            <a:endParaRPr b="1" sz="1100"/>
          </a:p>
          <a:p>
            <a:pPr indent="0" lvl="0" marL="0" rtl="0" algn="l">
              <a:lnSpc>
                <a:spcPct val="115000"/>
              </a:lnSpc>
              <a:spcBef>
                <a:spcPts val="0"/>
              </a:spcBef>
              <a:spcAft>
                <a:spcPts val="0"/>
              </a:spcAft>
              <a:buNone/>
            </a:pPr>
            <a:r>
              <a:rPr lang="en" sz="1100"/>
              <a:t>-</a:t>
            </a:r>
            <a:r>
              <a:rPr lang="en" sz="1100"/>
              <a:t>Loyalty: ≥120 invoices + spend &gt;400k</a:t>
            </a:r>
            <a:endParaRPr sz="1100"/>
          </a:p>
          <a:p>
            <a:pPr indent="0" lvl="0" marL="0" rtl="0" algn="l">
              <a:lnSpc>
                <a:spcPct val="115000"/>
              </a:lnSpc>
              <a:spcBef>
                <a:spcPts val="0"/>
              </a:spcBef>
              <a:spcAft>
                <a:spcPts val="0"/>
              </a:spcAft>
              <a:buNone/>
            </a:pPr>
            <a:r>
              <a:rPr lang="en" sz="1100"/>
              <a:t>-Labels them as “LOYAL”</a:t>
            </a:r>
            <a:endParaRPr sz="1100"/>
          </a:p>
          <a:p>
            <a:pPr indent="0" lvl="0" marL="0" rtl="0" algn="l">
              <a:lnSpc>
                <a:spcPct val="115000"/>
              </a:lnSpc>
              <a:spcBef>
                <a:spcPts val="0"/>
              </a:spcBef>
              <a:spcAft>
                <a:spcPts val="0"/>
              </a:spcAft>
              <a:buNone/>
            </a:pPr>
            <a:r>
              <a:rPr lang="en" sz="1100"/>
              <a:t>-Useful for long-term customer retention strategies unlike query 3</a:t>
            </a:r>
            <a:endParaRPr sz="1100"/>
          </a:p>
          <a:p>
            <a:pPr indent="0" lvl="0" marL="0" rtl="0" algn="l">
              <a:lnSpc>
                <a:spcPct val="115000"/>
              </a:lnSpc>
              <a:spcBef>
                <a:spcPts val="0"/>
              </a:spcBef>
              <a:spcAft>
                <a:spcPts val="0"/>
              </a:spcAft>
              <a:buNone/>
            </a:pPr>
            <a:r>
              <a:rPr lang="en" sz="1100"/>
              <a:t>-</a:t>
            </a:r>
            <a:r>
              <a:rPr b="1" lang="en" sz="1100"/>
              <a:t>Query 3</a:t>
            </a:r>
            <a:r>
              <a:rPr lang="en" sz="1100"/>
              <a:t> = Who spent the most (single dimension: revenue).</a:t>
            </a:r>
            <a:endParaRPr sz="1100"/>
          </a:p>
          <a:p>
            <a:pPr indent="0" lvl="0" marL="0" rtl="0" algn="l">
              <a:lnSpc>
                <a:spcPct val="115000"/>
              </a:lnSpc>
              <a:spcBef>
                <a:spcPts val="0"/>
              </a:spcBef>
              <a:spcAft>
                <a:spcPts val="0"/>
              </a:spcAft>
              <a:buNone/>
            </a:pPr>
            <a:r>
              <a:rPr b="1" lang="en" sz="1100"/>
              <a:t>Query 8</a:t>
            </a:r>
            <a:r>
              <a:rPr lang="en" sz="1100"/>
              <a:t> = Who spent the most </a:t>
            </a:r>
            <a:r>
              <a:rPr b="1" lang="en" sz="1100"/>
              <a:t>and</a:t>
            </a:r>
            <a:r>
              <a:rPr lang="en" sz="1100"/>
              <a:t> kept coming back (multi-dimension: revenue + loyalty thresholds) and i wanted to show the difference by doing this query</a:t>
            </a:r>
            <a:endParaRPr sz="1100"/>
          </a:p>
          <a:p>
            <a:pPr indent="0" lvl="0" marL="0" rtl="0" algn="l">
              <a:lnSpc>
                <a:spcPct val="115000"/>
              </a:lnSpc>
              <a:spcBef>
                <a:spcPts val="0"/>
              </a:spcBef>
              <a:spcAft>
                <a:spcPts val="0"/>
              </a:spcAft>
              <a:buNone/>
            </a:pPr>
            <a:r>
              <a:rPr lang="en" sz="1100"/>
              <a:t>- chose those number because thats what </a:t>
            </a:r>
            <a:r>
              <a:rPr lang="en" sz="1100"/>
              <a:t>yielded</a:t>
            </a:r>
            <a:r>
              <a:rPr lang="en" sz="1100"/>
              <a:t> me a smaller sample, i didnt want to label numerous customers as loyal but only a few so i made the numbers according to that and hence the AND operator</a:t>
            </a:r>
            <a:endParaRPr sz="1100"/>
          </a:p>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384aee88248_1_44"/>
          <p:cNvSpPr txBox="1"/>
          <p:nvPr>
            <p:ph type="title"/>
          </p:nvPr>
        </p:nvSpPr>
        <p:spPr>
          <a:xfrm>
            <a:off x="311700" y="-210125"/>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9</a:t>
            </a:r>
            <a:endParaRPr/>
          </a:p>
        </p:txBody>
      </p:sp>
      <p:sp>
        <p:nvSpPr>
          <p:cNvPr id="229" name="Google Shape;229;g384aee88248_1_44"/>
          <p:cNvSpPr txBox="1"/>
          <p:nvPr>
            <p:ph idx="1" type="body"/>
          </p:nvPr>
        </p:nvSpPr>
        <p:spPr>
          <a:xfrm>
            <a:off x="311700" y="545575"/>
            <a:ext cx="2808000" cy="4023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700">
                <a:solidFill>
                  <a:srgbClr val="101116"/>
                </a:solidFill>
                <a:highlight>
                  <a:schemeClr val="lt1"/>
                </a:highlight>
                <a:latin typeface="Courier New"/>
                <a:ea typeface="Courier New"/>
                <a:cs typeface="Courier New"/>
                <a:sym typeface="Courier New"/>
              </a:rPr>
              <a:t>%%sql</a:t>
            </a:r>
            <a:endParaRPr sz="7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rgbClr val="101116"/>
                </a:solidFill>
                <a:highlight>
                  <a:schemeClr val="lt1"/>
                </a:highlight>
                <a:latin typeface="Courier New"/>
                <a:ea typeface="Courier New"/>
                <a:cs typeface="Courier New"/>
                <a:sym typeface="Courier New"/>
              </a:rPr>
              <a:t>SELECT TOP (15)</a:t>
            </a:r>
            <a:endParaRPr sz="7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rgbClr val="101116"/>
                </a:solidFill>
                <a:highlight>
                  <a:schemeClr val="lt1"/>
                </a:highlight>
                <a:latin typeface="Courier New"/>
                <a:ea typeface="Courier New"/>
                <a:cs typeface="Courier New"/>
                <a:sym typeface="Courier New"/>
              </a:rPr>
              <a:t> s.SupplierName,</a:t>
            </a:r>
            <a:endParaRPr sz="7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rgbClr val="101116"/>
                </a:solidFill>
                <a:highlight>
                  <a:schemeClr val="lt1"/>
                </a:highlight>
                <a:latin typeface="Courier New"/>
                <a:ea typeface="Courier New"/>
                <a:cs typeface="Courier New"/>
                <a:sym typeface="Courier New"/>
              </a:rPr>
              <a:t> COUNT(si.StockItemID)             AS TotalItems,</a:t>
            </a:r>
            <a:endParaRPr sz="7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rgbClr val="101116"/>
                </a:solidFill>
                <a:highlight>
                  <a:schemeClr val="lt1"/>
                </a:highlight>
                <a:latin typeface="Courier New"/>
                <a:ea typeface="Courier New"/>
                <a:cs typeface="Courier New"/>
                <a:sym typeface="Courier New"/>
              </a:rPr>
              <a:t> ISNULL(SUM(pol.OrderedOuters), 0) AS TotalOrdered_Recent</a:t>
            </a:r>
            <a:endParaRPr sz="7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rgbClr val="101116"/>
                </a:solidFill>
                <a:highlight>
                  <a:schemeClr val="lt1"/>
                </a:highlight>
                <a:latin typeface="Courier New"/>
                <a:ea typeface="Courier New"/>
                <a:cs typeface="Courier New"/>
                <a:sym typeface="Courier New"/>
              </a:rPr>
              <a:t>FROM Purchasing.Suppliers AS s</a:t>
            </a:r>
            <a:endParaRPr sz="7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rgbClr val="101116"/>
                </a:solidFill>
                <a:highlight>
                  <a:schemeClr val="lt1"/>
                </a:highlight>
                <a:latin typeface="Courier New"/>
                <a:ea typeface="Courier New"/>
                <a:cs typeface="Courier New"/>
                <a:sym typeface="Courier New"/>
              </a:rPr>
              <a:t>LEFT JOIN Warehouse.StockItems AS si</a:t>
            </a:r>
            <a:endParaRPr sz="7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rgbClr val="101116"/>
                </a:solidFill>
                <a:highlight>
                  <a:schemeClr val="lt1"/>
                </a:highlight>
                <a:latin typeface="Courier New"/>
                <a:ea typeface="Courier New"/>
                <a:cs typeface="Courier New"/>
                <a:sym typeface="Courier New"/>
              </a:rPr>
              <a:t> ON si.SupplierID = s.SupplierID</a:t>
            </a:r>
            <a:endParaRPr sz="7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rgbClr val="101116"/>
                </a:solidFill>
                <a:highlight>
                  <a:schemeClr val="lt1"/>
                </a:highlight>
                <a:latin typeface="Courier New"/>
                <a:ea typeface="Courier New"/>
                <a:cs typeface="Courier New"/>
                <a:sym typeface="Courier New"/>
              </a:rPr>
              <a:t>LEFT JOIN Purchasing.PurchaseOrderLines AS pol</a:t>
            </a:r>
            <a:endParaRPr sz="7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rgbClr val="101116"/>
                </a:solidFill>
                <a:highlight>
                  <a:schemeClr val="lt1"/>
                </a:highlight>
                <a:latin typeface="Courier New"/>
                <a:ea typeface="Courier New"/>
                <a:cs typeface="Courier New"/>
                <a:sym typeface="Courier New"/>
              </a:rPr>
              <a:t> ON pol.StockItemID = si.StockItemID</a:t>
            </a:r>
            <a:endParaRPr sz="7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rgbClr val="101116"/>
                </a:solidFill>
                <a:highlight>
                  <a:schemeClr val="lt1"/>
                </a:highlight>
                <a:latin typeface="Courier New"/>
                <a:ea typeface="Courier New"/>
                <a:cs typeface="Courier New"/>
                <a:sym typeface="Courier New"/>
              </a:rPr>
              <a:t>LEFT JOIN Purchasing.PurchaseOrders AS po</a:t>
            </a:r>
            <a:endParaRPr sz="7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rgbClr val="101116"/>
                </a:solidFill>
                <a:highlight>
                  <a:schemeClr val="lt1"/>
                </a:highlight>
                <a:latin typeface="Courier New"/>
                <a:ea typeface="Courier New"/>
                <a:cs typeface="Courier New"/>
                <a:sym typeface="Courier New"/>
              </a:rPr>
              <a:t> ON po.PurchaseOrderID = pol.PurchaseOrderID</a:t>
            </a:r>
            <a:endParaRPr sz="7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rgbClr val="101116"/>
                </a:solidFill>
                <a:highlight>
                  <a:schemeClr val="lt1"/>
                </a:highlight>
                <a:latin typeface="Courier New"/>
                <a:ea typeface="Courier New"/>
                <a:cs typeface="Courier New"/>
                <a:sym typeface="Courier New"/>
              </a:rPr>
              <a:t>AND po.OrderDate &gt;= DATEADD(DAY, -365, (SELECT MAX(OrderDate) FROM Purchasing.PurchaseOrders))</a:t>
            </a:r>
            <a:endParaRPr sz="7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rgbClr val="101116"/>
                </a:solidFill>
                <a:highlight>
                  <a:schemeClr val="lt1"/>
                </a:highlight>
                <a:latin typeface="Courier New"/>
                <a:ea typeface="Courier New"/>
                <a:cs typeface="Courier New"/>
                <a:sym typeface="Courier New"/>
              </a:rPr>
              <a:t>GROUP BY s.SupplierName</a:t>
            </a:r>
            <a:endParaRPr sz="7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rgbClr val="101116"/>
                </a:solidFill>
                <a:highlight>
                  <a:schemeClr val="lt1"/>
                </a:highlight>
                <a:latin typeface="Courier New"/>
                <a:ea typeface="Courier New"/>
                <a:cs typeface="Courier New"/>
                <a:sym typeface="Courier New"/>
              </a:rPr>
              <a:t>HAVING COUNT(si.StockItemID) = 0 OR SUM(pol.OrderedOuters) &lt; 100</a:t>
            </a:r>
            <a:endParaRPr sz="7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700">
                <a:solidFill>
                  <a:srgbClr val="101116"/>
                </a:solidFill>
                <a:highlight>
                  <a:schemeClr val="lt1"/>
                </a:highlight>
                <a:latin typeface="Courier New"/>
                <a:ea typeface="Courier New"/>
                <a:cs typeface="Courier New"/>
                <a:sym typeface="Courier New"/>
              </a:rPr>
              <a:t>ORDER BY TotalOrdered_Recent ASC, s.SupplierName;</a:t>
            </a:r>
            <a:endParaRPr sz="700">
              <a:solidFill>
                <a:srgbClr val="101116"/>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230" name="Google Shape;230;g384aee88248_1_44" title="Screenshot 2025-09-24 at 2.28.11 AM.png"/>
          <p:cNvPicPr preferRelativeResize="0"/>
          <p:nvPr/>
        </p:nvPicPr>
        <p:blipFill>
          <a:blip r:embed="rId3">
            <a:alphaModFix/>
          </a:blip>
          <a:stretch>
            <a:fillRect/>
          </a:stretch>
        </p:blipFill>
        <p:spPr>
          <a:xfrm>
            <a:off x="3272100" y="152400"/>
            <a:ext cx="5719499" cy="2569420"/>
          </a:xfrm>
          <a:prstGeom prst="rect">
            <a:avLst/>
          </a:prstGeom>
          <a:noFill/>
          <a:ln>
            <a:noFill/>
          </a:ln>
        </p:spPr>
      </p:pic>
      <p:sp>
        <p:nvSpPr>
          <p:cNvPr id="231" name="Google Shape;231;g384aee88248_1_44"/>
          <p:cNvSpPr txBox="1"/>
          <p:nvPr/>
        </p:nvSpPr>
        <p:spPr>
          <a:xfrm>
            <a:off x="3700025" y="2987425"/>
            <a:ext cx="5235000" cy="165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t>-Finds suppliers with </a:t>
            </a:r>
            <a:r>
              <a:rPr b="1" lang="en" sz="1100"/>
              <a:t>very few or no orders in the last year</a:t>
            </a:r>
            <a:endParaRPr b="1" sz="1100"/>
          </a:p>
          <a:p>
            <a:pPr indent="0" lvl="0" marL="0" rtl="0" algn="l">
              <a:lnSpc>
                <a:spcPct val="115000"/>
              </a:lnSpc>
              <a:spcBef>
                <a:spcPts val="0"/>
              </a:spcBef>
              <a:spcAft>
                <a:spcPts val="0"/>
              </a:spcAft>
              <a:buNone/>
            </a:pPr>
            <a:r>
              <a:rPr lang="en" sz="1100"/>
              <a:t>-Useful for detecting inactive suppliers</a:t>
            </a:r>
            <a:endParaRPr sz="1100"/>
          </a:p>
          <a:p>
            <a:pPr indent="0" lvl="0" marL="0" rtl="0" algn="l">
              <a:lnSpc>
                <a:spcPct val="115000"/>
              </a:lnSpc>
              <a:spcBef>
                <a:spcPts val="0"/>
              </a:spcBef>
              <a:spcAft>
                <a:spcPts val="0"/>
              </a:spcAft>
              <a:buNone/>
            </a:pPr>
            <a:r>
              <a:rPr lang="en" sz="1100"/>
              <a:t>-Helps managers decide whether to drop or re-negotiate suppliers</a:t>
            </a:r>
            <a:endParaRPr sz="1100"/>
          </a:p>
          <a:p>
            <a:pPr indent="0" lvl="0" marL="0" rtl="0" algn="l">
              <a:lnSpc>
                <a:spcPct val="115000"/>
              </a:lnSpc>
              <a:spcBef>
                <a:spcPts val="0"/>
              </a:spcBef>
              <a:spcAft>
                <a:spcPts val="0"/>
              </a:spcAft>
              <a:buNone/>
            </a:pPr>
            <a:r>
              <a:rPr lang="en" sz="1100"/>
              <a:t>-Ensures inventory isn’t tied to unreliable suppliers. This was supposed to the opposite of above query.</a:t>
            </a:r>
            <a:endParaRPr sz="1100"/>
          </a:p>
          <a:p>
            <a:pPr indent="0" lvl="0" marL="0" rtl="0" algn="l">
              <a:lnSpc>
                <a:spcPct val="115000"/>
              </a:lnSpc>
              <a:spcBef>
                <a:spcPts val="0"/>
              </a:spcBef>
              <a:spcAft>
                <a:spcPts val="0"/>
              </a:spcAft>
              <a:buNone/>
            </a:pPr>
            <a:r>
              <a:rPr lang="en" sz="1100"/>
              <a:t>-m</a:t>
            </a:r>
            <a:endParaRPr sz="1100"/>
          </a:p>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384aee88248_1_4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10</a:t>
            </a:r>
            <a:endParaRPr/>
          </a:p>
        </p:txBody>
      </p:sp>
      <p:sp>
        <p:nvSpPr>
          <p:cNvPr id="237" name="Google Shape;237;g384aee88248_1_4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70000" lnSpcReduction="20000"/>
          </a:bodyPr>
          <a:lstStyle/>
          <a:p>
            <a:pPr indent="0" lvl="0" marL="0" rtl="0" algn="l">
              <a:lnSpc>
                <a:spcPct val="150000"/>
              </a:lnSpc>
              <a:spcBef>
                <a:spcPts val="0"/>
              </a:spcBef>
              <a:spcAft>
                <a:spcPts val="0"/>
              </a:spcAft>
              <a:buNone/>
            </a:pPr>
            <a:r>
              <a:rPr lang="en" sz="900">
                <a:solidFill>
                  <a:srgbClr val="101116"/>
                </a:solidFill>
                <a:highlight>
                  <a:schemeClr val="lt1"/>
                </a:highlight>
                <a:latin typeface="Courier New"/>
                <a:ea typeface="Courier New"/>
                <a:cs typeface="Courier New"/>
                <a:sym typeface="Courier New"/>
              </a:rPr>
              <a:t>%%sql</a:t>
            </a:r>
            <a:endParaRPr sz="9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101116"/>
                </a:solidFill>
                <a:highlight>
                  <a:schemeClr val="lt1"/>
                </a:highlight>
                <a:latin typeface="Courier New"/>
                <a:ea typeface="Courier New"/>
                <a:cs typeface="Courier New"/>
                <a:sym typeface="Courier New"/>
              </a:rPr>
              <a:t>SELECT TOP (15)</a:t>
            </a:r>
            <a:endParaRPr sz="9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101116"/>
                </a:solidFill>
                <a:highlight>
                  <a:schemeClr val="lt1"/>
                </a:highlight>
                <a:latin typeface="Courier New"/>
                <a:ea typeface="Courier New"/>
                <a:cs typeface="Courier New"/>
                <a:sym typeface="Courier New"/>
              </a:rPr>
              <a:t>   co.CountryName,</a:t>
            </a:r>
            <a:endParaRPr sz="9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101116"/>
                </a:solidFill>
                <a:highlight>
                  <a:schemeClr val="lt1"/>
                </a:highlight>
                <a:latin typeface="Courier New"/>
                <a:ea typeface="Courier New"/>
                <a:cs typeface="Courier New"/>
                <a:sym typeface="Courier New"/>
              </a:rPr>
              <a:t>   ci.CityName,</a:t>
            </a:r>
            <a:endParaRPr sz="9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101116"/>
                </a:solidFill>
                <a:highlight>
                  <a:schemeClr val="lt1"/>
                </a:highlight>
                <a:latin typeface="Courier New"/>
                <a:ea typeface="Courier New"/>
                <a:cs typeface="Courier New"/>
                <a:sym typeface="Courier New"/>
              </a:rPr>
              <a:t>   COUNT(DISTINCT c.CustomerID) AS NumCustomers,</a:t>
            </a:r>
            <a:endParaRPr sz="9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101116"/>
                </a:solidFill>
                <a:highlight>
                  <a:schemeClr val="lt1"/>
                </a:highlight>
                <a:latin typeface="Courier New"/>
                <a:ea typeface="Courier New"/>
                <a:cs typeface="Courier New"/>
                <a:sym typeface="Courier New"/>
              </a:rPr>
              <a:t>   COUNT(DISTINCT s.SupplierID) AS NumSuppliers,</a:t>
            </a:r>
            <a:endParaRPr sz="9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101116"/>
                </a:solidFill>
                <a:highlight>
                  <a:schemeClr val="lt1"/>
                </a:highlight>
                <a:latin typeface="Courier New"/>
                <a:ea typeface="Courier New"/>
                <a:cs typeface="Courier New"/>
                <a:sym typeface="Courier New"/>
              </a:rPr>
              <a:t>   COUNT(DISTINCT c.CustomerID) + COUNT(DISTINCT s.SupplierID) AS TotalPresence</a:t>
            </a:r>
            <a:endParaRPr sz="9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101116"/>
                </a:solidFill>
                <a:highlight>
                  <a:schemeClr val="lt1"/>
                </a:highlight>
                <a:latin typeface="Courier New"/>
                <a:ea typeface="Courier New"/>
                <a:cs typeface="Courier New"/>
                <a:sym typeface="Courier New"/>
              </a:rPr>
              <a:t>FROM Application.Countries AS co</a:t>
            </a:r>
            <a:endParaRPr sz="9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101116"/>
                </a:solidFill>
                <a:highlight>
                  <a:schemeClr val="lt1"/>
                </a:highlight>
                <a:latin typeface="Courier New"/>
                <a:ea typeface="Courier New"/>
                <a:cs typeface="Courier New"/>
                <a:sym typeface="Courier New"/>
              </a:rPr>
              <a:t>JOIN Application.StateProvinces sp ON sp.CountryID = co.CountryID</a:t>
            </a:r>
            <a:endParaRPr sz="9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101116"/>
                </a:solidFill>
                <a:highlight>
                  <a:schemeClr val="lt1"/>
                </a:highlight>
                <a:latin typeface="Courier New"/>
                <a:ea typeface="Courier New"/>
                <a:cs typeface="Courier New"/>
                <a:sym typeface="Courier New"/>
              </a:rPr>
              <a:t>JOIN Application.Cities ci         ON ci.StateProvinceID = sp.StateProvinceID</a:t>
            </a:r>
            <a:endParaRPr sz="9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101116"/>
                </a:solidFill>
                <a:highlight>
                  <a:schemeClr val="lt1"/>
                </a:highlight>
                <a:latin typeface="Courier New"/>
                <a:ea typeface="Courier New"/>
                <a:cs typeface="Courier New"/>
                <a:sym typeface="Courier New"/>
              </a:rPr>
              <a:t>LEFT JOIN Sales.Customers c        ON c.DeliveryCityID   = ci.CityID</a:t>
            </a:r>
            <a:endParaRPr sz="9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101116"/>
                </a:solidFill>
                <a:highlight>
                  <a:schemeClr val="lt1"/>
                </a:highlight>
                <a:latin typeface="Courier New"/>
                <a:ea typeface="Courier New"/>
                <a:cs typeface="Courier New"/>
                <a:sym typeface="Courier New"/>
              </a:rPr>
              <a:t>LEFT JOIN Purchasing.Suppliers s   ON s.DeliveryCityID   = ci.CityID</a:t>
            </a:r>
            <a:endParaRPr sz="9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101116"/>
                </a:solidFill>
                <a:highlight>
                  <a:schemeClr val="lt1"/>
                </a:highlight>
                <a:latin typeface="Courier New"/>
                <a:ea typeface="Courier New"/>
                <a:cs typeface="Courier New"/>
                <a:sym typeface="Courier New"/>
              </a:rPr>
              <a:t>GROUP BY co.CountryName, ci.CityName</a:t>
            </a:r>
            <a:endParaRPr sz="9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101116"/>
                </a:solidFill>
                <a:highlight>
                  <a:schemeClr val="lt1"/>
                </a:highlight>
                <a:latin typeface="Courier New"/>
                <a:ea typeface="Courier New"/>
                <a:cs typeface="Courier New"/>
                <a:sym typeface="Courier New"/>
              </a:rPr>
              <a:t>HAVING COUNT(DISTINCT c.CustomerID) &gt; 0</a:t>
            </a:r>
            <a:endParaRPr sz="9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101116"/>
                </a:solidFill>
                <a:highlight>
                  <a:schemeClr val="lt1"/>
                </a:highlight>
                <a:latin typeface="Courier New"/>
                <a:ea typeface="Courier New"/>
                <a:cs typeface="Courier New"/>
                <a:sym typeface="Courier New"/>
              </a:rPr>
              <a:t>   OR COUNT(DISTINCT s.SupplierID) &gt; 0</a:t>
            </a:r>
            <a:endParaRPr sz="900">
              <a:solidFill>
                <a:srgbClr val="101116"/>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101116"/>
                </a:solidFill>
                <a:highlight>
                  <a:schemeClr val="lt1"/>
                </a:highlight>
                <a:latin typeface="Courier New"/>
                <a:ea typeface="Courier New"/>
                <a:cs typeface="Courier New"/>
                <a:sym typeface="Courier New"/>
              </a:rPr>
              <a:t>ORDER BY TotalPresence DESC, co.CountryName, ci.CityName;</a:t>
            </a:r>
            <a:endParaRPr sz="900">
              <a:solidFill>
                <a:srgbClr val="101116"/>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a:solidFill>
                <a:srgbClr val="101116"/>
              </a:solidFill>
              <a:highlight>
                <a:schemeClr val="lt1"/>
              </a:highlight>
            </a:endParaRPr>
          </a:p>
        </p:txBody>
      </p:sp>
      <p:pic>
        <p:nvPicPr>
          <p:cNvPr id="238" name="Google Shape;238;g384aee88248_1_49" title="Screenshot 2025-09-24 at 2.30.53 AM.png"/>
          <p:cNvPicPr preferRelativeResize="0"/>
          <p:nvPr/>
        </p:nvPicPr>
        <p:blipFill>
          <a:blip r:embed="rId3">
            <a:alphaModFix/>
          </a:blip>
          <a:stretch>
            <a:fillRect/>
          </a:stretch>
        </p:blipFill>
        <p:spPr>
          <a:xfrm>
            <a:off x="3272100" y="152400"/>
            <a:ext cx="5719501" cy="3099976"/>
          </a:xfrm>
          <a:prstGeom prst="rect">
            <a:avLst/>
          </a:prstGeom>
          <a:noFill/>
          <a:ln>
            <a:noFill/>
          </a:ln>
        </p:spPr>
      </p:pic>
      <p:sp>
        <p:nvSpPr>
          <p:cNvPr id="239" name="Google Shape;239;g384aee88248_1_49"/>
          <p:cNvSpPr txBox="1"/>
          <p:nvPr/>
        </p:nvSpPr>
        <p:spPr>
          <a:xfrm>
            <a:off x="3882750" y="3425950"/>
            <a:ext cx="4933500" cy="142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t>-Shows </a:t>
            </a:r>
            <a:r>
              <a:rPr b="1" lang="en" sz="1100"/>
              <a:t>cities and countries</a:t>
            </a:r>
            <a:r>
              <a:rPr lang="en" sz="1100"/>
              <a:t> with customer/supplier presence</a:t>
            </a:r>
            <a:endParaRPr sz="1100"/>
          </a:p>
          <a:p>
            <a:pPr indent="0" lvl="0" marL="0" rtl="0" algn="l">
              <a:lnSpc>
                <a:spcPct val="115000"/>
              </a:lnSpc>
              <a:spcBef>
                <a:spcPts val="0"/>
              </a:spcBef>
              <a:spcAft>
                <a:spcPts val="0"/>
              </a:spcAft>
              <a:buNone/>
            </a:pPr>
            <a:r>
              <a:rPr lang="en" sz="1100"/>
              <a:t>-Calculates number of customers, suppliers, and total presence</a:t>
            </a:r>
            <a:endParaRPr sz="1100"/>
          </a:p>
          <a:p>
            <a:pPr indent="0" lvl="0" marL="0" rtl="0" algn="l">
              <a:lnSpc>
                <a:spcPct val="115000"/>
              </a:lnSpc>
              <a:spcBef>
                <a:spcPts val="0"/>
              </a:spcBef>
              <a:spcAft>
                <a:spcPts val="0"/>
              </a:spcAft>
              <a:buNone/>
            </a:pPr>
            <a:r>
              <a:rPr lang="en" sz="1100"/>
              <a:t>-Useful for identifying business </a:t>
            </a:r>
            <a:r>
              <a:rPr b="1" lang="en" sz="1100"/>
              <a:t>geographic hotspots</a:t>
            </a:r>
            <a:endParaRPr b="1" sz="1100"/>
          </a:p>
          <a:p>
            <a:pPr indent="0" lvl="0" marL="0" rtl="0" algn="l">
              <a:lnSpc>
                <a:spcPct val="115000"/>
              </a:lnSpc>
              <a:spcBef>
                <a:spcPts val="0"/>
              </a:spcBef>
              <a:spcAft>
                <a:spcPts val="0"/>
              </a:spcAft>
              <a:buNone/>
            </a:pPr>
            <a:r>
              <a:rPr lang="en" sz="1100"/>
              <a:t>-Helps decide where to expand or focus resources</a:t>
            </a:r>
            <a:endParaRPr sz="1100"/>
          </a:p>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382518fb76b_0_2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Mret Hein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37f859ed25e_0_54"/>
          <p:cNvSpPr txBox="1"/>
          <p:nvPr>
            <p:ph type="title"/>
          </p:nvPr>
        </p:nvSpPr>
        <p:spPr>
          <a:xfrm>
            <a:off x="319300" y="29765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1</a:t>
            </a:r>
            <a:endParaRPr/>
          </a:p>
        </p:txBody>
      </p:sp>
      <p:sp>
        <p:nvSpPr>
          <p:cNvPr id="250" name="Google Shape;250;g37f859ed25e_0_54"/>
          <p:cNvSpPr txBox="1"/>
          <p:nvPr>
            <p:ph idx="1" type="body"/>
          </p:nvPr>
        </p:nvSpPr>
        <p:spPr>
          <a:xfrm>
            <a:off x="243425" y="1053350"/>
            <a:ext cx="2687400" cy="4090200"/>
          </a:xfrm>
          <a:prstGeom prst="rect">
            <a:avLst/>
          </a:prstGeom>
        </p:spPr>
        <p:txBody>
          <a:bodyPr anchorCtr="0" anchor="t" bIns="91425" lIns="91425" spcFirstLastPara="1" rIns="91425" wrap="square" tIns="91425">
            <a:normAutofit/>
          </a:bodyPr>
          <a:lstStyle/>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a:t>
            </a:r>
            <a:r>
              <a:rPr b="1" lang="en" sz="1100">
                <a:solidFill>
                  <a:srgbClr val="800000"/>
                </a:solidFill>
                <a:highlight>
                  <a:srgbClr val="FFFFFF"/>
                </a:highlight>
                <a:latin typeface="Arial"/>
                <a:ea typeface="Arial"/>
                <a:cs typeface="Arial"/>
                <a:sym typeface="Arial"/>
              </a:rPr>
              <a:t>See the customers and their respective sales persons</a:t>
            </a:r>
            <a:endParaRPr b="1" sz="1100">
              <a:solidFill>
                <a:srgbClr val="800000"/>
              </a:solidFill>
              <a:highlight>
                <a:srgbClr val="FFFFFF"/>
              </a:highlight>
              <a:latin typeface="Arial"/>
              <a:ea typeface="Arial"/>
              <a:cs typeface="Arial"/>
              <a:sym typeface="Arial"/>
            </a:endParaRPr>
          </a:p>
          <a:p>
            <a:pPr indent="0" lvl="0" marL="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SELECT</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o</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OrderID</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o</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OrderDate</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CustomerName</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sp</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PreferredName</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006464"/>
                </a:solidFill>
                <a:highlight>
                  <a:srgbClr val="FFFFFF"/>
                </a:highlight>
                <a:latin typeface="Arial"/>
                <a:ea typeface="Arial"/>
                <a:cs typeface="Arial"/>
                <a:sym typeface="Arial"/>
              </a:rPr>
              <a:t>Salesperson</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o</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SalespersonPersonID</a:t>
            </a:r>
            <a:endParaRPr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FROM</a:t>
            </a:r>
            <a:r>
              <a:rPr lang="en" sz="1000">
                <a:solidFill>
                  <a:srgbClr val="000000"/>
                </a:solidFill>
                <a:highlight>
                  <a:srgbClr val="FFFFFF"/>
                </a:highlight>
                <a:latin typeface="Arial"/>
                <a:ea typeface="Arial"/>
                <a:cs typeface="Arial"/>
                <a:sym typeface="Arial"/>
              </a:rPr>
              <a:t> </a:t>
            </a:r>
            <a:r>
              <a:rPr lang="en" sz="1000">
                <a:solidFill>
                  <a:srgbClr val="956037"/>
                </a:solidFill>
                <a:highlight>
                  <a:srgbClr val="FFFFFF"/>
                </a:highlight>
                <a:latin typeface="Arial"/>
                <a:ea typeface="Arial"/>
                <a:cs typeface="Arial"/>
                <a:sym typeface="Arial"/>
              </a:rPr>
              <a:t>Sales</a:t>
            </a:r>
            <a:r>
              <a:rPr lang="en" sz="1000">
                <a:solidFill>
                  <a:srgbClr val="000000"/>
                </a:solidFill>
                <a:highlight>
                  <a:srgbClr val="FFFFFF"/>
                </a:highlight>
                <a:latin typeface="Arial"/>
                <a:ea typeface="Arial"/>
                <a:cs typeface="Arial"/>
                <a:sym typeface="Arial"/>
              </a:rPr>
              <a:t>.</a:t>
            </a:r>
            <a:r>
              <a:rPr lang="en" sz="1000">
                <a:solidFill>
                  <a:srgbClr val="8E00C6"/>
                </a:solidFill>
                <a:highlight>
                  <a:srgbClr val="FFFFFF"/>
                </a:highlight>
                <a:latin typeface="Arial"/>
                <a:ea typeface="Arial"/>
                <a:cs typeface="Arial"/>
                <a:sym typeface="Arial"/>
              </a:rPr>
              <a:t>Orders</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o</a:t>
            </a:r>
            <a:endParaRPr i="1" sz="1000">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JOIN</a:t>
            </a:r>
            <a:r>
              <a:rPr lang="en" sz="1000">
                <a:solidFill>
                  <a:srgbClr val="000000"/>
                </a:solidFill>
                <a:highlight>
                  <a:srgbClr val="FFFFFF"/>
                </a:highlight>
                <a:latin typeface="Arial"/>
                <a:ea typeface="Arial"/>
                <a:cs typeface="Arial"/>
                <a:sym typeface="Arial"/>
              </a:rPr>
              <a:t> </a:t>
            </a:r>
            <a:r>
              <a:rPr lang="en" sz="1000">
                <a:solidFill>
                  <a:srgbClr val="956037"/>
                </a:solidFill>
                <a:highlight>
                  <a:srgbClr val="FFFFFF"/>
                </a:highlight>
                <a:latin typeface="Arial"/>
                <a:ea typeface="Arial"/>
                <a:cs typeface="Arial"/>
                <a:sym typeface="Arial"/>
              </a:rPr>
              <a:t>Sales</a:t>
            </a:r>
            <a:r>
              <a:rPr lang="en" sz="1000">
                <a:solidFill>
                  <a:srgbClr val="000000"/>
                </a:solidFill>
                <a:highlight>
                  <a:srgbClr val="FFFFFF"/>
                </a:highlight>
                <a:latin typeface="Arial"/>
                <a:ea typeface="Arial"/>
                <a:cs typeface="Arial"/>
                <a:sym typeface="Arial"/>
              </a:rPr>
              <a:t>.</a:t>
            </a:r>
            <a:r>
              <a:rPr lang="en" sz="1000">
                <a:solidFill>
                  <a:srgbClr val="8E00C6"/>
                </a:solidFill>
                <a:highlight>
                  <a:srgbClr val="FFFFFF"/>
                </a:highlight>
                <a:latin typeface="Arial"/>
                <a:ea typeface="Arial"/>
                <a:cs typeface="Arial"/>
                <a:sym typeface="Arial"/>
              </a:rPr>
              <a:t>Customers</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    </a:t>
            </a:r>
            <a:endParaRPr sz="1000">
              <a:solidFill>
                <a:srgbClr val="000000"/>
              </a:solidFill>
              <a:highlight>
                <a:srgbClr val="FFFFFF"/>
              </a:highlight>
              <a:latin typeface="Arial"/>
              <a:ea typeface="Arial"/>
              <a:cs typeface="Arial"/>
              <a:sym typeface="Arial"/>
            </a:endParaRPr>
          </a:p>
          <a:p>
            <a:pPr indent="43180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ON</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CustomerID</a:t>
            </a:r>
            <a:r>
              <a:rPr lang="en" sz="1000">
                <a:solidFill>
                  <a:srgbClr val="000000"/>
                </a:solidFill>
                <a:highlight>
                  <a:srgbClr val="FFFFFF"/>
                </a:highlight>
                <a:latin typeface="Arial"/>
                <a:ea typeface="Arial"/>
                <a:cs typeface="Arial"/>
                <a:sym typeface="Arial"/>
              </a:rPr>
              <a:t> = </a:t>
            </a:r>
            <a:r>
              <a:rPr i="1" lang="en" sz="1000">
                <a:solidFill>
                  <a:srgbClr val="8E00C6"/>
                </a:solidFill>
                <a:highlight>
                  <a:srgbClr val="FFFFFF"/>
                </a:highlight>
                <a:latin typeface="Arial"/>
                <a:ea typeface="Arial"/>
                <a:cs typeface="Arial"/>
                <a:sym typeface="Arial"/>
              </a:rPr>
              <a:t>o</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CustomerID</a:t>
            </a:r>
            <a:endParaRPr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JOIN</a:t>
            </a:r>
            <a:r>
              <a:rPr lang="en" sz="1000">
                <a:solidFill>
                  <a:srgbClr val="000000"/>
                </a:solidFill>
                <a:highlight>
                  <a:srgbClr val="FFFFFF"/>
                </a:highlight>
                <a:latin typeface="Arial"/>
                <a:ea typeface="Arial"/>
                <a:cs typeface="Arial"/>
                <a:sym typeface="Arial"/>
              </a:rPr>
              <a:t> </a:t>
            </a:r>
            <a:r>
              <a:rPr lang="en" sz="1000">
                <a:solidFill>
                  <a:srgbClr val="956037"/>
                </a:solidFill>
                <a:highlight>
                  <a:srgbClr val="FFFFFF"/>
                </a:highlight>
                <a:latin typeface="Arial"/>
                <a:ea typeface="Arial"/>
                <a:cs typeface="Arial"/>
                <a:sym typeface="Arial"/>
              </a:rPr>
              <a:t>Application</a:t>
            </a:r>
            <a:r>
              <a:rPr lang="en" sz="1000">
                <a:solidFill>
                  <a:srgbClr val="000000"/>
                </a:solidFill>
                <a:highlight>
                  <a:srgbClr val="FFFFFF"/>
                </a:highlight>
                <a:latin typeface="Arial"/>
                <a:ea typeface="Arial"/>
                <a:cs typeface="Arial"/>
                <a:sym typeface="Arial"/>
              </a:rPr>
              <a:t>.</a:t>
            </a:r>
            <a:r>
              <a:rPr lang="en" sz="1000">
                <a:solidFill>
                  <a:srgbClr val="8E00C6"/>
                </a:solidFill>
                <a:highlight>
                  <a:srgbClr val="FFFFFF"/>
                </a:highlight>
                <a:latin typeface="Arial"/>
                <a:ea typeface="Arial"/>
                <a:cs typeface="Arial"/>
                <a:sym typeface="Arial"/>
              </a:rPr>
              <a:t>People</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sp</a:t>
            </a:r>
            <a:r>
              <a:rPr lang="en" sz="1000">
                <a:solidFill>
                  <a:srgbClr val="000000"/>
                </a:solidFill>
                <a:highlight>
                  <a:srgbClr val="FFFFFF"/>
                </a:highlight>
                <a:latin typeface="Arial"/>
                <a:ea typeface="Arial"/>
                <a:cs typeface="Arial"/>
                <a:sym typeface="Arial"/>
              </a:rPr>
              <a:t>    </a:t>
            </a:r>
            <a:r>
              <a:rPr lang="en" sz="1000">
                <a:solidFill>
                  <a:srgbClr val="000000"/>
                </a:solidFill>
                <a:highlight>
                  <a:srgbClr val="FFFFFF"/>
                </a:highlight>
                <a:latin typeface="Arial"/>
                <a:ea typeface="Arial"/>
                <a:cs typeface="Arial"/>
                <a:sym typeface="Arial"/>
              </a:rPr>
              <a:t> </a:t>
            </a:r>
            <a:endParaRPr sz="1000">
              <a:solidFill>
                <a:srgbClr val="000000"/>
              </a:solidFill>
              <a:highlight>
                <a:srgbClr val="FFFFFF"/>
              </a:highlight>
              <a:latin typeface="Arial"/>
              <a:ea typeface="Arial"/>
              <a:cs typeface="Arial"/>
              <a:sym typeface="Arial"/>
            </a:endParaRPr>
          </a:p>
          <a:p>
            <a:pPr indent="43180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ON </a:t>
            </a:r>
            <a:r>
              <a:rPr i="1" lang="en" sz="1000">
                <a:solidFill>
                  <a:srgbClr val="8E00C6"/>
                </a:solidFill>
                <a:highlight>
                  <a:srgbClr val="FFFFFF"/>
                </a:highlight>
                <a:latin typeface="Arial"/>
                <a:ea typeface="Arial"/>
                <a:cs typeface="Arial"/>
                <a:sym typeface="Arial"/>
              </a:rPr>
              <a:t>sp</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PersonID</a:t>
            </a:r>
            <a:r>
              <a:rPr lang="en" sz="1000">
                <a:solidFill>
                  <a:srgbClr val="000000"/>
                </a:solidFill>
                <a:highlight>
                  <a:srgbClr val="FFFFFF"/>
                </a:highlight>
                <a:latin typeface="Arial"/>
                <a:ea typeface="Arial"/>
                <a:cs typeface="Arial"/>
                <a:sym typeface="Arial"/>
              </a:rPr>
              <a:t>  = </a:t>
            </a:r>
            <a:r>
              <a:rPr i="1" lang="en" sz="1000">
                <a:solidFill>
                  <a:srgbClr val="8E00C6"/>
                </a:solidFill>
                <a:highlight>
                  <a:srgbClr val="FFFFFF"/>
                </a:highlight>
                <a:latin typeface="Arial"/>
                <a:ea typeface="Arial"/>
                <a:cs typeface="Arial"/>
                <a:sym typeface="Arial"/>
              </a:rPr>
              <a:t>o</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SalespersonPersonID</a:t>
            </a:r>
            <a:endParaRPr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ORDER</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BY</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o</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OrderDate</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o</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OrderID</a:t>
            </a:r>
            <a:r>
              <a:rPr lang="en" sz="1000">
                <a:solidFill>
                  <a:srgbClr val="FF0000"/>
                </a:solidFill>
                <a:highlight>
                  <a:srgbClr val="FFFFFF"/>
                </a:highlight>
                <a:latin typeface="Arial"/>
                <a:ea typeface="Arial"/>
                <a:cs typeface="Arial"/>
                <a:sym typeface="Arial"/>
              </a:rPr>
              <a:t>;</a:t>
            </a:r>
            <a:endParaRPr sz="1000">
              <a:solidFill>
                <a:srgbClr val="FF0000"/>
              </a:solidFill>
              <a:highlight>
                <a:srgbClr val="FFFFFF"/>
              </a:highlight>
              <a:latin typeface="Arial"/>
              <a:ea typeface="Arial"/>
              <a:cs typeface="Arial"/>
              <a:sym typeface="Arial"/>
            </a:endParaRPr>
          </a:p>
          <a:p>
            <a:pPr indent="0" lvl="0" marL="2540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pic>
        <p:nvPicPr>
          <p:cNvPr id="251" name="Google Shape;251;g37f859ed25e_0_54" title="query 1.png"/>
          <p:cNvPicPr preferRelativeResize="0"/>
          <p:nvPr/>
        </p:nvPicPr>
        <p:blipFill>
          <a:blip r:embed="rId3">
            <a:alphaModFix/>
          </a:blip>
          <a:stretch>
            <a:fillRect/>
          </a:stretch>
        </p:blipFill>
        <p:spPr>
          <a:xfrm>
            <a:off x="3272100" y="152400"/>
            <a:ext cx="5719501" cy="2371300"/>
          </a:xfrm>
          <a:prstGeom prst="rect">
            <a:avLst/>
          </a:prstGeom>
          <a:noFill/>
          <a:ln>
            <a:noFill/>
          </a:ln>
        </p:spPr>
      </p:pic>
      <p:sp>
        <p:nvSpPr>
          <p:cNvPr id="252" name="Google Shape;252;g37f859ed25e_0_54"/>
          <p:cNvSpPr txBox="1"/>
          <p:nvPr/>
        </p:nvSpPr>
        <p:spPr>
          <a:xfrm>
            <a:off x="3310150" y="2978875"/>
            <a:ext cx="5226900" cy="1858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A simple “who bought what and who sold it” view</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Good for sales activity reports, filtering by date ranges, or grouping to see </a:t>
            </a:r>
            <a:r>
              <a:rPr b="1" lang="en" sz="1100"/>
              <a:t>orders per salesperson/customer</a:t>
            </a:r>
            <a:r>
              <a:rPr lang="en" sz="1100"/>
              <a:t>.</a:t>
            </a:r>
            <a:endParaRPr sz="1800">
              <a:solidFill>
                <a:schemeClr val="dk2"/>
              </a:solidFill>
              <a:latin typeface="Open Sans"/>
              <a:ea typeface="Open Sans"/>
              <a:cs typeface="Open Sans"/>
              <a:sym typeface="Open Sans"/>
            </a:endParaRP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37f859ed25e_0_6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2</a:t>
            </a:r>
            <a:endParaRPr/>
          </a:p>
        </p:txBody>
      </p:sp>
      <p:sp>
        <p:nvSpPr>
          <p:cNvPr id="258" name="Google Shape;258;g37f859ed25e_0_6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lnSpcReduction="10000"/>
          </a:bodyPr>
          <a:lstStyle/>
          <a:p>
            <a:pPr indent="0" lvl="0" marL="25400" rtl="0" algn="l">
              <a:spcBef>
                <a:spcPts val="0"/>
              </a:spcBef>
              <a:spcAft>
                <a:spcPts val="0"/>
              </a:spcAft>
              <a:buNone/>
            </a:pPr>
            <a:r>
              <a:rPr b="1" lang="en" sz="1100">
                <a:solidFill>
                  <a:srgbClr val="800000"/>
                </a:solidFill>
                <a:highlight>
                  <a:srgbClr val="FFFFFF"/>
                </a:highlight>
                <a:latin typeface="Arial"/>
                <a:ea typeface="Arial"/>
                <a:cs typeface="Arial"/>
                <a:sym typeface="Arial"/>
              </a:rPr>
              <a:t>-</a:t>
            </a:r>
            <a:r>
              <a:rPr b="1" lang="en">
                <a:solidFill>
                  <a:srgbClr val="800000"/>
                </a:solidFill>
                <a:highlight>
                  <a:srgbClr val="FFFFFF"/>
                </a:highlight>
                <a:latin typeface="Arial"/>
                <a:ea typeface="Arial"/>
                <a:cs typeface="Arial"/>
                <a:sym typeface="Arial"/>
              </a:rPr>
              <a:t>Customers whose default delivery method is “Delivery Van”</a:t>
            </a:r>
            <a:endParaRPr b="1" sz="11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SELECT</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CustomerID</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CustomerName</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DeliveryAddressLine1</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DeliveryAddressLine2</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DeliveryCityID</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dm</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DeliveryMethodName</a:t>
            </a:r>
            <a:endParaRPr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FROM</a:t>
            </a:r>
            <a:r>
              <a:rPr lang="en" sz="1000">
                <a:solidFill>
                  <a:srgbClr val="000000"/>
                </a:solidFill>
                <a:highlight>
                  <a:srgbClr val="FFFFFF"/>
                </a:highlight>
                <a:latin typeface="Arial"/>
                <a:ea typeface="Arial"/>
                <a:cs typeface="Arial"/>
                <a:sym typeface="Arial"/>
              </a:rPr>
              <a:t> </a:t>
            </a:r>
            <a:r>
              <a:rPr lang="en" sz="1000">
                <a:solidFill>
                  <a:srgbClr val="956037"/>
                </a:solidFill>
                <a:highlight>
                  <a:srgbClr val="FFFFFF"/>
                </a:highlight>
                <a:latin typeface="Arial"/>
                <a:ea typeface="Arial"/>
                <a:cs typeface="Arial"/>
                <a:sym typeface="Arial"/>
              </a:rPr>
              <a:t>Sales</a:t>
            </a:r>
            <a:r>
              <a:rPr lang="en" sz="1000">
                <a:solidFill>
                  <a:srgbClr val="000000"/>
                </a:solidFill>
                <a:highlight>
                  <a:srgbClr val="FFFFFF"/>
                </a:highlight>
                <a:latin typeface="Arial"/>
                <a:ea typeface="Arial"/>
                <a:cs typeface="Arial"/>
                <a:sym typeface="Arial"/>
              </a:rPr>
              <a:t>.</a:t>
            </a:r>
            <a:r>
              <a:rPr lang="en" sz="1000">
                <a:solidFill>
                  <a:srgbClr val="8E00C6"/>
                </a:solidFill>
                <a:highlight>
                  <a:srgbClr val="FFFFFF"/>
                </a:highlight>
                <a:latin typeface="Arial"/>
                <a:ea typeface="Arial"/>
                <a:cs typeface="Arial"/>
                <a:sym typeface="Arial"/>
              </a:rPr>
              <a:t>Customers</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endParaRPr i="1" sz="1000">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JOIN</a:t>
            </a:r>
            <a:r>
              <a:rPr lang="en" sz="1000">
                <a:solidFill>
                  <a:srgbClr val="000000"/>
                </a:solidFill>
                <a:highlight>
                  <a:srgbClr val="FFFFFF"/>
                </a:highlight>
                <a:latin typeface="Arial"/>
                <a:ea typeface="Arial"/>
                <a:cs typeface="Arial"/>
                <a:sym typeface="Arial"/>
              </a:rPr>
              <a:t> </a:t>
            </a:r>
            <a:r>
              <a:rPr lang="en" sz="1000">
                <a:solidFill>
                  <a:srgbClr val="956037"/>
                </a:solidFill>
                <a:highlight>
                  <a:srgbClr val="FFFFFF"/>
                </a:highlight>
                <a:latin typeface="Arial"/>
                <a:ea typeface="Arial"/>
                <a:cs typeface="Arial"/>
                <a:sym typeface="Arial"/>
              </a:rPr>
              <a:t>Application</a:t>
            </a:r>
            <a:r>
              <a:rPr lang="en" sz="1000">
                <a:solidFill>
                  <a:srgbClr val="000000"/>
                </a:solidFill>
                <a:highlight>
                  <a:srgbClr val="FFFFFF"/>
                </a:highlight>
                <a:latin typeface="Arial"/>
                <a:ea typeface="Arial"/>
                <a:cs typeface="Arial"/>
                <a:sym typeface="Arial"/>
              </a:rPr>
              <a:t>.</a:t>
            </a:r>
            <a:r>
              <a:rPr lang="en" sz="1000">
                <a:solidFill>
                  <a:srgbClr val="8E00C6"/>
                </a:solidFill>
                <a:highlight>
                  <a:srgbClr val="FFFFFF"/>
                </a:highlight>
                <a:latin typeface="Arial"/>
                <a:ea typeface="Arial"/>
                <a:cs typeface="Arial"/>
                <a:sym typeface="Arial"/>
              </a:rPr>
              <a:t>DeliveryMethods</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dm</a:t>
            </a:r>
            <a:endParaRPr i="1" sz="1000">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ON</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dm</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DeliveryMethodID</a:t>
            </a:r>
            <a:r>
              <a:rPr lang="en" sz="1000">
                <a:solidFill>
                  <a:srgbClr val="000000"/>
                </a:solidFill>
                <a:highlight>
                  <a:srgbClr val="FFFFFF"/>
                </a:highlight>
                <a:latin typeface="Arial"/>
                <a:ea typeface="Arial"/>
                <a:cs typeface="Arial"/>
                <a:sym typeface="Arial"/>
              </a:rPr>
              <a:t> =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DeliveryMethodID</a:t>
            </a:r>
            <a:endParaRPr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WHERE</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dm</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DeliveryMethodName</a:t>
            </a:r>
            <a:r>
              <a:rPr lang="en" sz="1000">
                <a:solidFill>
                  <a:srgbClr val="000000"/>
                </a:solidFill>
                <a:highlight>
                  <a:srgbClr val="FFFFFF"/>
                </a:highlight>
                <a:latin typeface="Arial"/>
                <a:ea typeface="Arial"/>
                <a:cs typeface="Arial"/>
                <a:sym typeface="Arial"/>
              </a:rPr>
              <a:t> = N</a:t>
            </a:r>
            <a:r>
              <a:rPr lang="en" sz="1000">
                <a:solidFill>
                  <a:srgbClr val="008000"/>
                </a:solidFill>
                <a:highlight>
                  <a:srgbClr val="FFFFFF"/>
                </a:highlight>
                <a:latin typeface="Arial"/>
                <a:ea typeface="Arial"/>
                <a:cs typeface="Arial"/>
                <a:sym typeface="Arial"/>
              </a:rPr>
              <a:t>'Delivery Van'</a:t>
            </a:r>
            <a:endParaRPr sz="1000">
              <a:solidFill>
                <a:srgbClr val="008000"/>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ORDER</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BY</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CustomerName</a:t>
            </a:r>
            <a:r>
              <a:rPr lang="en" sz="1000">
                <a:solidFill>
                  <a:srgbClr val="FF0000"/>
                </a:solidFill>
                <a:highlight>
                  <a:srgbClr val="FFFFFF"/>
                </a:highlight>
                <a:latin typeface="Arial"/>
                <a:ea typeface="Arial"/>
                <a:cs typeface="Arial"/>
                <a:sym typeface="Arial"/>
              </a:rPr>
              <a:t>;</a:t>
            </a:r>
            <a:endParaRPr sz="1000">
              <a:solidFill>
                <a:srgbClr val="FF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pic>
        <p:nvPicPr>
          <p:cNvPr id="259" name="Google Shape;259;g37f859ed25e_0_60" title="query 2.png"/>
          <p:cNvPicPr preferRelativeResize="0"/>
          <p:nvPr/>
        </p:nvPicPr>
        <p:blipFill>
          <a:blip r:embed="rId3">
            <a:alphaModFix/>
          </a:blip>
          <a:stretch>
            <a:fillRect/>
          </a:stretch>
        </p:blipFill>
        <p:spPr>
          <a:xfrm>
            <a:off x="3272100" y="152400"/>
            <a:ext cx="5719499" cy="2237107"/>
          </a:xfrm>
          <a:prstGeom prst="rect">
            <a:avLst/>
          </a:prstGeom>
          <a:noFill/>
          <a:ln>
            <a:noFill/>
          </a:ln>
        </p:spPr>
      </p:pic>
      <p:sp>
        <p:nvSpPr>
          <p:cNvPr id="260" name="Google Shape;260;g37f859ed25e_0_60"/>
          <p:cNvSpPr txBox="1"/>
          <p:nvPr/>
        </p:nvSpPr>
        <p:spPr>
          <a:xfrm>
            <a:off x="3492225" y="2751300"/>
            <a:ext cx="5265000" cy="1911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Build up on my previous homework</a:t>
            </a:r>
            <a:endParaRPr sz="1500">
              <a:latin typeface="Open Sans"/>
              <a:ea typeface="Open Sans"/>
              <a:cs typeface="Open Sans"/>
              <a:sym typeface="Open Sans"/>
            </a:endParaRPr>
          </a:p>
          <a:p>
            <a:pPr indent="0" lvl="0" marL="457200" rtl="0" algn="l">
              <a:spcBef>
                <a:spcPts val="0"/>
              </a:spcBef>
              <a:spcAft>
                <a:spcPts val="0"/>
              </a:spcAft>
              <a:buNone/>
            </a:pPr>
            <a:r>
              <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Useful</a:t>
            </a:r>
            <a:r>
              <a:rPr lang="en" sz="1500">
                <a:latin typeface="Open Sans"/>
                <a:ea typeface="Open Sans"/>
                <a:cs typeface="Open Sans"/>
                <a:sym typeface="Open Sans"/>
              </a:rPr>
              <a:t> for logistics department</a:t>
            </a:r>
            <a:endParaRPr sz="1500">
              <a:latin typeface="Open Sans"/>
              <a:ea typeface="Open Sans"/>
              <a:cs typeface="Open Sans"/>
              <a:sym typeface="Open Sans"/>
            </a:endParaRPr>
          </a:p>
          <a:p>
            <a:pPr indent="0" lvl="0" marL="457200" rtl="0" algn="l">
              <a:spcBef>
                <a:spcPts val="0"/>
              </a:spcBef>
              <a:spcAft>
                <a:spcPts val="0"/>
              </a:spcAft>
              <a:buNone/>
            </a:pPr>
            <a:r>
              <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Can aid in tracking down the address if last min delivery changes need to be made</a:t>
            </a:r>
            <a:endParaRPr sz="1500">
              <a:latin typeface="Open Sans"/>
              <a:ea typeface="Open Sans"/>
              <a:cs typeface="Open Sans"/>
              <a:sym typeface="Open Sans"/>
            </a:endParaRP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384ae4e14be_0_76"/>
          <p:cNvSpPr txBox="1"/>
          <p:nvPr>
            <p:ph type="title"/>
          </p:nvPr>
        </p:nvSpPr>
        <p:spPr>
          <a:xfrm>
            <a:off x="319300" y="29765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3</a:t>
            </a:r>
            <a:endParaRPr/>
          </a:p>
        </p:txBody>
      </p:sp>
      <p:sp>
        <p:nvSpPr>
          <p:cNvPr id="266" name="Google Shape;266;g384ae4e14be_0_76"/>
          <p:cNvSpPr txBox="1"/>
          <p:nvPr>
            <p:ph idx="1" type="body"/>
          </p:nvPr>
        </p:nvSpPr>
        <p:spPr>
          <a:xfrm>
            <a:off x="243425" y="1053350"/>
            <a:ext cx="2687400" cy="4090200"/>
          </a:xfrm>
          <a:prstGeom prst="rect">
            <a:avLst/>
          </a:prstGeom>
        </p:spPr>
        <p:txBody>
          <a:bodyPr anchorCtr="0" anchor="t" bIns="91425" lIns="91425" spcFirstLastPara="1" rIns="91425" wrap="square" tIns="91425">
            <a:normAutofit/>
          </a:bodyPr>
          <a:lstStyle/>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a:t>
            </a:r>
            <a:r>
              <a:rPr b="1" lang="en" sz="1100">
                <a:solidFill>
                  <a:srgbClr val="800000"/>
                </a:solidFill>
                <a:highlight>
                  <a:srgbClr val="FFFFFF"/>
                </a:highlight>
                <a:latin typeface="Arial"/>
                <a:ea typeface="Arial"/>
                <a:cs typeface="Arial"/>
                <a:sym typeface="Arial"/>
              </a:rPr>
              <a:t>Find pairs of people with the same phone number</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SELECT</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p1</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FullName</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006464"/>
                </a:solidFill>
                <a:highlight>
                  <a:srgbClr val="FFFFFF"/>
                </a:highlight>
                <a:latin typeface="Arial"/>
                <a:ea typeface="Arial"/>
                <a:cs typeface="Arial"/>
                <a:sym typeface="Arial"/>
              </a:rPr>
              <a:t>Person1</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p2</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FullName</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006464"/>
                </a:solidFill>
                <a:highlight>
                  <a:srgbClr val="FFFFFF"/>
                </a:highlight>
                <a:latin typeface="Arial"/>
                <a:ea typeface="Arial"/>
                <a:cs typeface="Arial"/>
                <a:sym typeface="Arial"/>
              </a:rPr>
              <a:t>Person2</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p1</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PhoneNumber</a:t>
            </a:r>
            <a:endParaRPr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FROM</a:t>
            </a:r>
            <a:r>
              <a:rPr lang="en" sz="1000">
                <a:solidFill>
                  <a:srgbClr val="000000"/>
                </a:solidFill>
                <a:highlight>
                  <a:srgbClr val="FFFFFF"/>
                </a:highlight>
                <a:latin typeface="Arial"/>
                <a:ea typeface="Arial"/>
                <a:cs typeface="Arial"/>
                <a:sym typeface="Arial"/>
              </a:rPr>
              <a:t> </a:t>
            </a:r>
            <a:r>
              <a:rPr lang="en" sz="1000">
                <a:solidFill>
                  <a:srgbClr val="956037"/>
                </a:solidFill>
                <a:highlight>
                  <a:srgbClr val="FFFFFF"/>
                </a:highlight>
                <a:latin typeface="Arial"/>
                <a:ea typeface="Arial"/>
                <a:cs typeface="Arial"/>
                <a:sym typeface="Arial"/>
              </a:rPr>
              <a:t>Application</a:t>
            </a:r>
            <a:r>
              <a:rPr lang="en" sz="1000">
                <a:solidFill>
                  <a:srgbClr val="000000"/>
                </a:solidFill>
                <a:highlight>
                  <a:srgbClr val="FFFFFF"/>
                </a:highlight>
                <a:latin typeface="Arial"/>
                <a:ea typeface="Arial"/>
                <a:cs typeface="Arial"/>
                <a:sym typeface="Arial"/>
              </a:rPr>
              <a:t>.</a:t>
            </a:r>
            <a:r>
              <a:rPr lang="en" sz="1000">
                <a:solidFill>
                  <a:srgbClr val="8E00C6"/>
                </a:solidFill>
                <a:highlight>
                  <a:srgbClr val="FFFFFF"/>
                </a:highlight>
                <a:latin typeface="Arial"/>
                <a:ea typeface="Arial"/>
                <a:cs typeface="Arial"/>
                <a:sym typeface="Arial"/>
              </a:rPr>
              <a:t>People</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p1</a:t>
            </a:r>
            <a:endParaRPr i="1" sz="1000">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JOIN</a:t>
            </a:r>
            <a:r>
              <a:rPr lang="en" sz="1000">
                <a:solidFill>
                  <a:srgbClr val="000000"/>
                </a:solidFill>
                <a:highlight>
                  <a:srgbClr val="FFFFFF"/>
                </a:highlight>
                <a:latin typeface="Arial"/>
                <a:ea typeface="Arial"/>
                <a:cs typeface="Arial"/>
                <a:sym typeface="Arial"/>
              </a:rPr>
              <a:t> </a:t>
            </a:r>
            <a:r>
              <a:rPr lang="en" sz="1000">
                <a:solidFill>
                  <a:srgbClr val="956037"/>
                </a:solidFill>
                <a:highlight>
                  <a:srgbClr val="FFFFFF"/>
                </a:highlight>
                <a:latin typeface="Arial"/>
                <a:ea typeface="Arial"/>
                <a:cs typeface="Arial"/>
                <a:sym typeface="Arial"/>
              </a:rPr>
              <a:t>Application</a:t>
            </a:r>
            <a:r>
              <a:rPr lang="en" sz="1000">
                <a:solidFill>
                  <a:srgbClr val="000000"/>
                </a:solidFill>
                <a:highlight>
                  <a:srgbClr val="FFFFFF"/>
                </a:highlight>
                <a:latin typeface="Arial"/>
                <a:ea typeface="Arial"/>
                <a:cs typeface="Arial"/>
                <a:sym typeface="Arial"/>
              </a:rPr>
              <a:t>.</a:t>
            </a:r>
            <a:r>
              <a:rPr lang="en" sz="1000">
                <a:solidFill>
                  <a:srgbClr val="8E00C6"/>
                </a:solidFill>
                <a:highlight>
                  <a:srgbClr val="FFFFFF"/>
                </a:highlight>
                <a:latin typeface="Arial"/>
                <a:ea typeface="Arial"/>
                <a:cs typeface="Arial"/>
                <a:sym typeface="Arial"/>
              </a:rPr>
              <a:t>People</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p2</a:t>
            </a:r>
            <a:endParaRPr i="1" sz="1000">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ON</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p1</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PhoneNumber</a:t>
            </a:r>
            <a:r>
              <a:rPr lang="en" sz="1000">
                <a:solidFill>
                  <a:srgbClr val="000000"/>
                </a:solidFill>
                <a:highlight>
                  <a:srgbClr val="FFFFFF"/>
                </a:highlight>
                <a:latin typeface="Arial"/>
                <a:ea typeface="Arial"/>
                <a:cs typeface="Arial"/>
                <a:sym typeface="Arial"/>
              </a:rPr>
              <a:t> = </a:t>
            </a:r>
            <a:r>
              <a:rPr i="1" lang="en" sz="1000">
                <a:solidFill>
                  <a:srgbClr val="8E00C6"/>
                </a:solidFill>
                <a:highlight>
                  <a:srgbClr val="FFFFFF"/>
                </a:highlight>
                <a:latin typeface="Arial"/>
                <a:ea typeface="Arial"/>
                <a:cs typeface="Arial"/>
                <a:sym typeface="Arial"/>
              </a:rPr>
              <a:t>p2</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PhoneNumber</a:t>
            </a:r>
            <a:endParaRPr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WHERE</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p1</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PersonID</a:t>
            </a:r>
            <a:r>
              <a:rPr lang="en" sz="1000">
                <a:solidFill>
                  <a:srgbClr val="000000"/>
                </a:solidFill>
                <a:highlight>
                  <a:srgbClr val="FFFFFF"/>
                </a:highlight>
                <a:latin typeface="Arial"/>
                <a:ea typeface="Arial"/>
                <a:cs typeface="Arial"/>
                <a:sym typeface="Arial"/>
              </a:rPr>
              <a:t> &lt; </a:t>
            </a:r>
            <a:r>
              <a:rPr i="1" lang="en" sz="1000">
                <a:solidFill>
                  <a:srgbClr val="8E00C6"/>
                </a:solidFill>
                <a:highlight>
                  <a:srgbClr val="FFFFFF"/>
                </a:highlight>
                <a:latin typeface="Arial"/>
                <a:ea typeface="Arial"/>
                <a:cs typeface="Arial"/>
                <a:sym typeface="Arial"/>
              </a:rPr>
              <a:t>p2</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PersonID</a:t>
            </a:r>
            <a:r>
              <a:rPr lang="en" sz="1000">
                <a:solidFill>
                  <a:srgbClr val="FF0000"/>
                </a:solidFill>
                <a:highlight>
                  <a:srgbClr val="FFFFFF"/>
                </a:highlight>
                <a:latin typeface="Arial"/>
                <a:ea typeface="Arial"/>
                <a:cs typeface="Arial"/>
                <a:sym typeface="Arial"/>
              </a:rPr>
              <a:t>;</a:t>
            </a:r>
            <a:endParaRPr sz="1000">
              <a:solidFill>
                <a:srgbClr val="FF0000"/>
              </a:solidFill>
              <a:highlight>
                <a:srgbClr val="FFFFFF"/>
              </a:highlight>
              <a:latin typeface="Arial"/>
              <a:ea typeface="Arial"/>
              <a:cs typeface="Arial"/>
              <a:sym typeface="Arial"/>
            </a:endParaRPr>
          </a:p>
          <a:p>
            <a:pPr indent="0" lvl="0" marL="2540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267" name="Google Shape;267;g384ae4e14be_0_76"/>
          <p:cNvSpPr txBox="1"/>
          <p:nvPr/>
        </p:nvSpPr>
        <p:spPr>
          <a:xfrm>
            <a:off x="3310150" y="3100250"/>
            <a:ext cx="5226900" cy="1858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A simple “who has same phone number with who ” view</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Single table join, but does not match the same person because of &lt; operator</a:t>
            </a:r>
            <a:endParaRPr sz="1100"/>
          </a:p>
          <a:p>
            <a:pPr indent="0" lvl="0" marL="457200" rtl="0" algn="l">
              <a:spcBef>
                <a:spcPts val="0"/>
              </a:spcBef>
              <a:spcAft>
                <a:spcPts val="0"/>
              </a:spcAft>
              <a:buNone/>
            </a:pPr>
            <a:r>
              <a:t/>
            </a:r>
            <a:endParaRPr sz="1100"/>
          </a:p>
          <a:p>
            <a:pPr indent="-298450" lvl="0" marL="457200" rtl="0" algn="l">
              <a:lnSpc>
                <a:spcPct val="200000"/>
              </a:lnSpc>
              <a:spcBef>
                <a:spcPts val="0"/>
              </a:spcBef>
              <a:spcAft>
                <a:spcPts val="0"/>
              </a:spcAft>
              <a:buSzPts val="1100"/>
              <a:buChar char="●"/>
            </a:pPr>
            <a:r>
              <a:rPr lang="en" sz="1100"/>
              <a:t>Useful for detecting which phone number is a duplicate among a pair of people so that we can check for possible errors in data typing</a:t>
            </a:r>
            <a:endParaRPr sz="1100"/>
          </a:p>
        </p:txBody>
      </p:sp>
      <p:pic>
        <p:nvPicPr>
          <p:cNvPr id="268" name="Google Shape;268;g384ae4e14be_0_76" title="query 3.png"/>
          <p:cNvPicPr preferRelativeResize="0"/>
          <p:nvPr/>
        </p:nvPicPr>
        <p:blipFill>
          <a:blip r:embed="rId3">
            <a:alphaModFix/>
          </a:blip>
          <a:stretch>
            <a:fillRect/>
          </a:stretch>
        </p:blipFill>
        <p:spPr>
          <a:xfrm>
            <a:off x="3810850" y="297650"/>
            <a:ext cx="4005550" cy="2674075"/>
          </a:xfrm>
          <a:prstGeom prst="rect">
            <a:avLst/>
          </a:prstGeom>
          <a:noFill/>
          <a:ln>
            <a:noFill/>
          </a:ln>
        </p:spPr>
      </p:pic>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384ae4e14be_0_69"/>
          <p:cNvSpPr txBox="1"/>
          <p:nvPr>
            <p:ph type="title"/>
          </p:nvPr>
        </p:nvSpPr>
        <p:spPr>
          <a:xfrm>
            <a:off x="319300" y="29765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4</a:t>
            </a:r>
            <a:endParaRPr/>
          </a:p>
        </p:txBody>
      </p:sp>
      <p:sp>
        <p:nvSpPr>
          <p:cNvPr id="274" name="Google Shape;274;g384ae4e14be_0_69"/>
          <p:cNvSpPr txBox="1"/>
          <p:nvPr>
            <p:ph idx="1" type="body"/>
          </p:nvPr>
        </p:nvSpPr>
        <p:spPr>
          <a:xfrm>
            <a:off x="243425" y="1053350"/>
            <a:ext cx="2687400" cy="4090200"/>
          </a:xfrm>
          <a:prstGeom prst="rect">
            <a:avLst/>
          </a:prstGeom>
        </p:spPr>
        <p:txBody>
          <a:bodyPr anchorCtr="0" anchor="t" bIns="91425" lIns="91425" spcFirstLastPara="1" rIns="91425" wrap="square" tIns="91425">
            <a:normAutofit/>
          </a:bodyPr>
          <a:lstStyle/>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a:t>
            </a:r>
            <a:r>
              <a:rPr b="1" lang="en" sz="1100">
                <a:solidFill>
                  <a:srgbClr val="800000"/>
                </a:solidFill>
                <a:highlight>
                  <a:srgbClr val="FFFFFF"/>
                </a:highlight>
                <a:latin typeface="Arial"/>
                <a:ea typeface="Arial"/>
                <a:cs typeface="Arial"/>
                <a:sym typeface="Arial"/>
              </a:rPr>
              <a:t>Top 10 stocks in warehouse by total sales amount (revenue)</a:t>
            </a:r>
            <a:endParaRPr b="1" sz="1100">
              <a:solidFill>
                <a:srgbClr val="800000"/>
              </a:solidFill>
              <a:highlight>
                <a:srgbClr val="FFFFFF"/>
              </a:highlight>
              <a:latin typeface="Arial"/>
              <a:ea typeface="Arial"/>
              <a:cs typeface="Arial"/>
              <a:sym typeface="Arial"/>
            </a:endParaRPr>
          </a:p>
          <a:p>
            <a:pPr indent="0" lvl="0" marL="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SELECT</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TOP</a:t>
            </a:r>
            <a:r>
              <a:rPr lang="en" sz="1000">
                <a:solidFill>
                  <a:srgbClr val="000000"/>
                </a:solidFill>
                <a:highlight>
                  <a:srgbClr val="FFFFFF"/>
                </a:highlight>
                <a:latin typeface="Arial"/>
                <a:ea typeface="Arial"/>
                <a:cs typeface="Arial"/>
                <a:sym typeface="Arial"/>
              </a:rPr>
              <a:t> (</a:t>
            </a:r>
            <a:r>
              <a:rPr lang="en" sz="1000">
                <a:solidFill>
                  <a:srgbClr val="0000FF"/>
                </a:solidFill>
                <a:highlight>
                  <a:srgbClr val="FFFFFF"/>
                </a:highlight>
                <a:latin typeface="Arial"/>
                <a:ea typeface="Arial"/>
                <a:cs typeface="Arial"/>
                <a:sym typeface="Arial"/>
              </a:rPr>
              <a:t>10</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si.StockItemID,</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si</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StockItemName</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b="1" lang="en" sz="1000">
                <a:solidFill>
                  <a:srgbClr val="000080"/>
                </a:solidFill>
                <a:highlight>
                  <a:srgbClr val="FFFFFF"/>
                </a:highlight>
                <a:latin typeface="Arial"/>
                <a:ea typeface="Arial"/>
                <a:cs typeface="Arial"/>
                <a:sym typeface="Arial"/>
              </a:rPr>
              <a:t>SUM</a:t>
            </a:r>
            <a:r>
              <a:rPr lang="en" sz="1000">
                <a:solidFill>
                  <a:srgbClr val="000000"/>
                </a:solidFill>
                <a:highlight>
                  <a:srgbClr val="FFFFFF"/>
                </a:highlight>
                <a:latin typeface="Arial"/>
                <a:ea typeface="Arial"/>
                <a:cs typeface="Arial"/>
                <a:sym typeface="Arial"/>
              </a:rPr>
              <a:t>(</a:t>
            </a:r>
            <a:r>
              <a:rPr i="1" lang="en" sz="1000">
                <a:solidFill>
                  <a:srgbClr val="8E00C6"/>
                </a:solidFill>
                <a:highlight>
                  <a:srgbClr val="FFFFFF"/>
                </a:highlight>
                <a:latin typeface="Arial"/>
                <a:ea typeface="Arial"/>
                <a:cs typeface="Arial"/>
                <a:sym typeface="Arial"/>
              </a:rPr>
              <a:t>il</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ExtendedPrice</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006464"/>
                </a:solidFill>
                <a:highlight>
                  <a:srgbClr val="FFFFFF"/>
                </a:highlight>
                <a:latin typeface="Arial"/>
                <a:ea typeface="Arial"/>
                <a:cs typeface="Arial"/>
                <a:sym typeface="Arial"/>
              </a:rPr>
              <a:t>TotalSalesAmount</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b="1" lang="en" sz="1000">
                <a:solidFill>
                  <a:srgbClr val="000080"/>
                </a:solidFill>
                <a:highlight>
                  <a:srgbClr val="FFFFFF"/>
                </a:highlight>
                <a:latin typeface="Arial"/>
                <a:ea typeface="Arial"/>
                <a:cs typeface="Arial"/>
                <a:sym typeface="Arial"/>
              </a:rPr>
              <a:t>SUM</a:t>
            </a:r>
            <a:r>
              <a:rPr lang="en" sz="1000">
                <a:solidFill>
                  <a:srgbClr val="000000"/>
                </a:solidFill>
                <a:highlight>
                  <a:srgbClr val="FFFFFF"/>
                </a:highlight>
                <a:latin typeface="Arial"/>
                <a:ea typeface="Arial"/>
                <a:cs typeface="Arial"/>
                <a:sym typeface="Arial"/>
              </a:rPr>
              <a:t>(</a:t>
            </a:r>
            <a:r>
              <a:rPr i="1" lang="en" sz="1000">
                <a:solidFill>
                  <a:srgbClr val="8E00C6"/>
                </a:solidFill>
                <a:highlight>
                  <a:srgbClr val="FFFFFF"/>
                </a:highlight>
                <a:latin typeface="Arial"/>
                <a:ea typeface="Arial"/>
                <a:cs typeface="Arial"/>
                <a:sym typeface="Arial"/>
              </a:rPr>
              <a:t>il</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Quantity</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006464"/>
                </a:solidFill>
                <a:highlight>
                  <a:srgbClr val="FFFFFF"/>
                </a:highlight>
                <a:latin typeface="Arial"/>
                <a:ea typeface="Arial"/>
                <a:cs typeface="Arial"/>
                <a:sym typeface="Arial"/>
              </a:rPr>
              <a:t>UnitsSold</a:t>
            </a:r>
            <a:endParaRPr i="1"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FROM</a:t>
            </a:r>
            <a:r>
              <a:rPr lang="en" sz="1000">
                <a:solidFill>
                  <a:srgbClr val="000000"/>
                </a:solidFill>
                <a:highlight>
                  <a:srgbClr val="FFFFFF"/>
                </a:highlight>
                <a:latin typeface="Arial"/>
                <a:ea typeface="Arial"/>
                <a:cs typeface="Arial"/>
                <a:sym typeface="Arial"/>
              </a:rPr>
              <a:t> </a:t>
            </a:r>
            <a:r>
              <a:rPr lang="en" sz="1000">
                <a:solidFill>
                  <a:srgbClr val="956037"/>
                </a:solidFill>
                <a:highlight>
                  <a:srgbClr val="FFFFFF"/>
                </a:highlight>
                <a:latin typeface="Arial"/>
                <a:ea typeface="Arial"/>
                <a:cs typeface="Arial"/>
                <a:sym typeface="Arial"/>
              </a:rPr>
              <a:t>Sales</a:t>
            </a:r>
            <a:r>
              <a:rPr lang="en" sz="1000">
                <a:solidFill>
                  <a:srgbClr val="000000"/>
                </a:solidFill>
                <a:highlight>
                  <a:srgbClr val="FFFFFF"/>
                </a:highlight>
                <a:latin typeface="Arial"/>
                <a:ea typeface="Arial"/>
                <a:cs typeface="Arial"/>
                <a:sym typeface="Arial"/>
              </a:rPr>
              <a:t>.</a:t>
            </a:r>
            <a:r>
              <a:rPr lang="en" sz="1000">
                <a:solidFill>
                  <a:srgbClr val="8E00C6"/>
                </a:solidFill>
                <a:highlight>
                  <a:srgbClr val="FFFFFF"/>
                </a:highlight>
                <a:latin typeface="Arial"/>
                <a:ea typeface="Arial"/>
                <a:cs typeface="Arial"/>
                <a:sym typeface="Arial"/>
              </a:rPr>
              <a:t>InvoiceLines</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il</a:t>
            </a:r>
            <a:endParaRPr i="1" sz="1000">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JOIN</a:t>
            </a:r>
            <a:r>
              <a:rPr lang="en" sz="1000">
                <a:solidFill>
                  <a:srgbClr val="000000"/>
                </a:solidFill>
                <a:highlight>
                  <a:srgbClr val="FFFFFF"/>
                </a:highlight>
                <a:latin typeface="Arial"/>
                <a:ea typeface="Arial"/>
                <a:cs typeface="Arial"/>
                <a:sym typeface="Arial"/>
              </a:rPr>
              <a:t> </a:t>
            </a:r>
            <a:r>
              <a:rPr lang="en" sz="1000">
                <a:solidFill>
                  <a:srgbClr val="956037"/>
                </a:solidFill>
                <a:highlight>
                  <a:srgbClr val="FFFFFF"/>
                </a:highlight>
                <a:latin typeface="Arial"/>
                <a:ea typeface="Arial"/>
                <a:cs typeface="Arial"/>
                <a:sym typeface="Arial"/>
              </a:rPr>
              <a:t>Sales</a:t>
            </a:r>
            <a:r>
              <a:rPr lang="en" sz="1000">
                <a:solidFill>
                  <a:srgbClr val="000000"/>
                </a:solidFill>
                <a:highlight>
                  <a:srgbClr val="FFFFFF"/>
                </a:highlight>
                <a:latin typeface="Arial"/>
                <a:ea typeface="Arial"/>
                <a:cs typeface="Arial"/>
                <a:sym typeface="Arial"/>
              </a:rPr>
              <a:t>.</a:t>
            </a:r>
            <a:r>
              <a:rPr lang="en" sz="1000">
                <a:solidFill>
                  <a:srgbClr val="8E00C6"/>
                </a:solidFill>
                <a:highlight>
                  <a:srgbClr val="FFFFFF"/>
                </a:highlight>
                <a:latin typeface="Arial"/>
                <a:ea typeface="Arial"/>
                <a:cs typeface="Arial"/>
                <a:sym typeface="Arial"/>
              </a:rPr>
              <a:t>Invoices</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i</a:t>
            </a:r>
            <a:r>
              <a:rPr lang="en" sz="1000">
                <a:solidFill>
                  <a:srgbClr val="000000"/>
                </a:solidFill>
                <a:highlight>
                  <a:srgbClr val="FFFFFF"/>
                </a:highlight>
                <a:latin typeface="Arial"/>
                <a:ea typeface="Arial"/>
                <a:cs typeface="Arial"/>
                <a:sym typeface="Arial"/>
              </a:rPr>
              <a:t> </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ON</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i</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InvoiceID</a:t>
            </a:r>
            <a:r>
              <a:rPr lang="en" sz="1000">
                <a:solidFill>
                  <a:srgbClr val="000000"/>
                </a:solidFill>
                <a:highlight>
                  <a:srgbClr val="FFFFFF"/>
                </a:highlight>
                <a:latin typeface="Arial"/>
                <a:ea typeface="Arial"/>
                <a:cs typeface="Arial"/>
                <a:sym typeface="Arial"/>
              </a:rPr>
              <a:t>   = </a:t>
            </a:r>
            <a:r>
              <a:rPr i="1" lang="en" sz="1000">
                <a:solidFill>
                  <a:srgbClr val="8E00C6"/>
                </a:solidFill>
                <a:highlight>
                  <a:srgbClr val="FFFFFF"/>
                </a:highlight>
                <a:latin typeface="Arial"/>
                <a:ea typeface="Arial"/>
                <a:cs typeface="Arial"/>
                <a:sym typeface="Arial"/>
              </a:rPr>
              <a:t>il</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InvoiceID</a:t>
            </a:r>
            <a:endParaRPr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JOIN</a:t>
            </a:r>
            <a:r>
              <a:rPr lang="en" sz="1000">
                <a:solidFill>
                  <a:srgbClr val="000000"/>
                </a:solidFill>
                <a:highlight>
                  <a:srgbClr val="FFFFFF"/>
                </a:highlight>
                <a:latin typeface="Arial"/>
                <a:ea typeface="Arial"/>
                <a:cs typeface="Arial"/>
                <a:sym typeface="Arial"/>
              </a:rPr>
              <a:t> </a:t>
            </a:r>
            <a:r>
              <a:rPr lang="en" sz="1000">
                <a:solidFill>
                  <a:srgbClr val="956037"/>
                </a:solidFill>
                <a:highlight>
                  <a:srgbClr val="FFFFFF"/>
                </a:highlight>
                <a:latin typeface="Arial"/>
                <a:ea typeface="Arial"/>
                <a:cs typeface="Arial"/>
                <a:sym typeface="Arial"/>
              </a:rPr>
              <a:t>Warehouse</a:t>
            </a:r>
            <a:r>
              <a:rPr lang="en" sz="1000">
                <a:solidFill>
                  <a:srgbClr val="000000"/>
                </a:solidFill>
                <a:highlight>
                  <a:srgbClr val="FFFFFF"/>
                </a:highlight>
                <a:latin typeface="Arial"/>
                <a:ea typeface="Arial"/>
                <a:cs typeface="Arial"/>
                <a:sym typeface="Arial"/>
              </a:rPr>
              <a:t>.</a:t>
            </a:r>
            <a:r>
              <a:rPr lang="en" sz="1000">
                <a:solidFill>
                  <a:srgbClr val="8E00C6"/>
                </a:solidFill>
                <a:highlight>
                  <a:srgbClr val="FFFFFF"/>
                </a:highlight>
                <a:latin typeface="Arial"/>
                <a:ea typeface="Arial"/>
                <a:cs typeface="Arial"/>
                <a:sym typeface="Arial"/>
              </a:rPr>
              <a:t>StockItems</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si</a:t>
            </a:r>
            <a:endParaRPr i="1" sz="1000">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ON</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si</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StockItemID</a:t>
            </a:r>
            <a:r>
              <a:rPr lang="en" sz="1000">
                <a:solidFill>
                  <a:srgbClr val="000000"/>
                </a:solidFill>
                <a:highlight>
                  <a:srgbClr val="FFFFFF"/>
                </a:highlight>
                <a:latin typeface="Arial"/>
                <a:ea typeface="Arial"/>
                <a:cs typeface="Arial"/>
                <a:sym typeface="Arial"/>
              </a:rPr>
              <a:t> = </a:t>
            </a:r>
            <a:r>
              <a:rPr i="1" lang="en" sz="1000">
                <a:solidFill>
                  <a:srgbClr val="8E00C6"/>
                </a:solidFill>
                <a:highlight>
                  <a:srgbClr val="FFFFFF"/>
                </a:highlight>
                <a:latin typeface="Arial"/>
                <a:ea typeface="Arial"/>
                <a:cs typeface="Arial"/>
                <a:sym typeface="Arial"/>
              </a:rPr>
              <a:t>il</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StockItemID</a:t>
            </a:r>
            <a:endParaRPr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GROUP</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BY</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si</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StockItemID</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si</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StockItemName</a:t>
            </a:r>
            <a:endParaRPr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ORDER</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BY</a:t>
            </a:r>
            <a:r>
              <a:rPr lang="en" sz="1000">
                <a:solidFill>
                  <a:srgbClr val="000000"/>
                </a:solidFill>
                <a:highlight>
                  <a:srgbClr val="FFFFFF"/>
                </a:highlight>
                <a:latin typeface="Arial"/>
                <a:ea typeface="Arial"/>
                <a:cs typeface="Arial"/>
                <a:sym typeface="Arial"/>
              </a:rPr>
              <a:t> </a:t>
            </a:r>
            <a:r>
              <a:rPr i="1" lang="en" sz="1000">
                <a:solidFill>
                  <a:srgbClr val="006464"/>
                </a:solidFill>
                <a:highlight>
                  <a:srgbClr val="FFFFFF"/>
                </a:highlight>
                <a:latin typeface="Arial"/>
                <a:ea typeface="Arial"/>
                <a:cs typeface="Arial"/>
                <a:sym typeface="Arial"/>
              </a:rPr>
              <a:t>TotalSalesAmount</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DESC</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si</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StockItemName</a:t>
            </a:r>
            <a:r>
              <a:rPr lang="en" sz="1000">
                <a:solidFill>
                  <a:srgbClr val="FF0000"/>
                </a:solidFill>
                <a:highlight>
                  <a:srgbClr val="FFFFFF"/>
                </a:highlight>
                <a:latin typeface="Arial"/>
                <a:ea typeface="Arial"/>
                <a:cs typeface="Arial"/>
                <a:sym typeface="Arial"/>
              </a:rPr>
              <a:t>;</a:t>
            </a:r>
            <a:endParaRPr sz="1000">
              <a:solidFill>
                <a:srgbClr val="FF0000"/>
              </a:solidFill>
              <a:highlight>
                <a:srgbClr val="FFFFFF"/>
              </a:highlight>
              <a:latin typeface="Arial"/>
              <a:ea typeface="Arial"/>
              <a:cs typeface="Arial"/>
              <a:sym typeface="Arial"/>
            </a:endParaRPr>
          </a:p>
          <a:p>
            <a:pPr indent="0" lvl="0" marL="2540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275" name="Google Shape;275;g384ae4e14be_0_69"/>
          <p:cNvSpPr txBox="1"/>
          <p:nvPr/>
        </p:nvSpPr>
        <p:spPr>
          <a:xfrm>
            <a:off x="3310150" y="2978875"/>
            <a:ext cx="5226900" cy="1858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Quickly answers “</a:t>
            </a:r>
            <a:r>
              <a:rPr b="1" lang="en" sz="1100"/>
              <a:t>What are our best-selling products?</a:t>
            </a:r>
            <a:r>
              <a:rPr lang="en" sz="1100"/>
              <a:t>” by revenue.</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The </a:t>
            </a:r>
            <a:r>
              <a:rPr lang="en" sz="1100">
                <a:solidFill>
                  <a:srgbClr val="188038"/>
                </a:solidFill>
                <a:latin typeface="Roboto Mono"/>
                <a:ea typeface="Roboto Mono"/>
                <a:cs typeface="Roboto Mono"/>
                <a:sym typeface="Roboto Mono"/>
              </a:rPr>
              <a:t>UnitsSold</a:t>
            </a:r>
            <a:r>
              <a:rPr lang="en" sz="1100"/>
              <a:t> column lets you see </a:t>
            </a:r>
            <a:r>
              <a:rPr b="1" lang="en" sz="1100"/>
              <a:t>volume vs. value</a:t>
            </a:r>
            <a:r>
              <a:rPr lang="en" sz="1100"/>
              <a:t> (e.g., high revenue from high price vs. high quantity).</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Useful</a:t>
            </a:r>
            <a:r>
              <a:rPr lang="en" sz="1100"/>
              <a:t> in determining business strategies on deciding which products we should </a:t>
            </a:r>
            <a:r>
              <a:rPr lang="en" sz="1100"/>
              <a:t>prioritize</a:t>
            </a:r>
            <a:r>
              <a:rPr lang="en" sz="1100"/>
              <a:t> selling</a:t>
            </a:r>
            <a:endParaRPr sz="1100"/>
          </a:p>
        </p:txBody>
      </p:sp>
      <p:pic>
        <p:nvPicPr>
          <p:cNvPr id="276" name="Google Shape;276;g384ae4e14be_0_69" title="query 4.png"/>
          <p:cNvPicPr preferRelativeResize="0"/>
          <p:nvPr/>
        </p:nvPicPr>
        <p:blipFill>
          <a:blip r:embed="rId3">
            <a:alphaModFix/>
          </a:blip>
          <a:stretch>
            <a:fillRect/>
          </a:stretch>
        </p:blipFill>
        <p:spPr>
          <a:xfrm>
            <a:off x="3211400" y="440700"/>
            <a:ext cx="5711900" cy="197623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384ae4e14be_0_62"/>
          <p:cNvSpPr txBox="1"/>
          <p:nvPr>
            <p:ph type="title"/>
          </p:nvPr>
        </p:nvSpPr>
        <p:spPr>
          <a:xfrm>
            <a:off x="319300" y="29765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5</a:t>
            </a:r>
            <a:endParaRPr/>
          </a:p>
        </p:txBody>
      </p:sp>
      <p:sp>
        <p:nvSpPr>
          <p:cNvPr id="282" name="Google Shape;282;g384ae4e14be_0_62"/>
          <p:cNvSpPr txBox="1"/>
          <p:nvPr>
            <p:ph idx="1" type="body"/>
          </p:nvPr>
        </p:nvSpPr>
        <p:spPr>
          <a:xfrm>
            <a:off x="243425" y="1053350"/>
            <a:ext cx="2687400" cy="4090200"/>
          </a:xfrm>
          <a:prstGeom prst="rect">
            <a:avLst/>
          </a:prstGeom>
        </p:spPr>
        <p:txBody>
          <a:bodyPr anchorCtr="0" anchor="t" bIns="91425" lIns="91425" spcFirstLastPara="1" rIns="91425" wrap="square" tIns="91425">
            <a:normAutofit/>
          </a:bodyPr>
          <a:lstStyle/>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a:t>
            </a:r>
            <a:r>
              <a:rPr b="1" lang="en" sz="1100">
                <a:solidFill>
                  <a:srgbClr val="800000"/>
                </a:solidFill>
                <a:highlight>
                  <a:srgbClr val="FFFFFF"/>
                </a:highlight>
                <a:latin typeface="Arial"/>
                <a:ea typeface="Arial"/>
                <a:cs typeface="Arial"/>
                <a:sym typeface="Arial"/>
              </a:rPr>
              <a:t>Find customers who have shipments on consecutive days</a:t>
            </a:r>
            <a:endParaRPr b="1" sz="1100">
              <a:solidFill>
                <a:srgbClr val="800000"/>
              </a:solidFill>
              <a:highlight>
                <a:srgbClr val="FFFFFF"/>
              </a:highlight>
              <a:latin typeface="Arial"/>
              <a:ea typeface="Arial"/>
              <a:cs typeface="Arial"/>
              <a:sym typeface="Arial"/>
            </a:endParaRPr>
          </a:p>
          <a:p>
            <a:pPr indent="0" lvl="0" marL="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SELECT</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o1</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CustomerID</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o1</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OrderID</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006464"/>
                </a:solidFill>
                <a:highlight>
                  <a:srgbClr val="FFFFFF"/>
                </a:highlight>
                <a:latin typeface="Arial"/>
                <a:ea typeface="Arial"/>
                <a:cs typeface="Arial"/>
                <a:sym typeface="Arial"/>
              </a:rPr>
              <a:t>ORDER1ID</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o1</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OrderDate</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006464"/>
                </a:solidFill>
                <a:highlight>
                  <a:srgbClr val="FFFFFF"/>
                </a:highlight>
                <a:latin typeface="Arial"/>
                <a:ea typeface="Arial"/>
                <a:cs typeface="Arial"/>
                <a:sym typeface="Arial"/>
              </a:rPr>
              <a:t>FirstOrderDate</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o2</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OrderID</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006464"/>
                </a:solidFill>
                <a:highlight>
                  <a:srgbClr val="FFFFFF"/>
                </a:highlight>
                <a:latin typeface="Arial"/>
                <a:ea typeface="Arial"/>
                <a:cs typeface="Arial"/>
                <a:sym typeface="Arial"/>
              </a:rPr>
              <a:t>Order2ID</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o2</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OrderDate</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006464"/>
                </a:solidFill>
                <a:highlight>
                  <a:srgbClr val="FFFFFF"/>
                </a:highlight>
                <a:latin typeface="Arial"/>
                <a:ea typeface="Arial"/>
                <a:cs typeface="Arial"/>
                <a:sym typeface="Arial"/>
              </a:rPr>
              <a:t>SecondOrderDate</a:t>
            </a:r>
            <a:endParaRPr i="1"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FROM</a:t>
            </a:r>
            <a:r>
              <a:rPr lang="en" sz="1000">
                <a:solidFill>
                  <a:srgbClr val="000000"/>
                </a:solidFill>
                <a:highlight>
                  <a:srgbClr val="FFFFFF"/>
                </a:highlight>
                <a:latin typeface="Arial"/>
                <a:ea typeface="Arial"/>
                <a:cs typeface="Arial"/>
                <a:sym typeface="Arial"/>
              </a:rPr>
              <a:t> </a:t>
            </a:r>
            <a:r>
              <a:rPr lang="en" sz="1000">
                <a:solidFill>
                  <a:srgbClr val="956037"/>
                </a:solidFill>
                <a:highlight>
                  <a:srgbClr val="FFFFFF"/>
                </a:highlight>
                <a:latin typeface="Arial"/>
                <a:ea typeface="Arial"/>
                <a:cs typeface="Arial"/>
                <a:sym typeface="Arial"/>
              </a:rPr>
              <a:t>Sales</a:t>
            </a:r>
            <a:r>
              <a:rPr lang="en" sz="1000">
                <a:solidFill>
                  <a:srgbClr val="000000"/>
                </a:solidFill>
                <a:highlight>
                  <a:srgbClr val="FFFFFF"/>
                </a:highlight>
                <a:latin typeface="Arial"/>
                <a:ea typeface="Arial"/>
                <a:cs typeface="Arial"/>
                <a:sym typeface="Arial"/>
              </a:rPr>
              <a:t>.</a:t>
            </a:r>
            <a:r>
              <a:rPr lang="en" sz="1000">
                <a:solidFill>
                  <a:srgbClr val="8E00C6"/>
                </a:solidFill>
                <a:highlight>
                  <a:srgbClr val="FFFFFF"/>
                </a:highlight>
                <a:latin typeface="Arial"/>
                <a:ea typeface="Arial"/>
                <a:cs typeface="Arial"/>
                <a:sym typeface="Arial"/>
              </a:rPr>
              <a:t>Orders</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o1</a:t>
            </a:r>
            <a:endParaRPr i="1" sz="1000">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JOIN</a:t>
            </a:r>
            <a:r>
              <a:rPr lang="en" sz="1000">
                <a:solidFill>
                  <a:srgbClr val="000000"/>
                </a:solidFill>
                <a:highlight>
                  <a:srgbClr val="FFFFFF"/>
                </a:highlight>
                <a:latin typeface="Arial"/>
                <a:ea typeface="Arial"/>
                <a:cs typeface="Arial"/>
                <a:sym typeface="Arial"/>
              </a:rPr>
              <a:t> </a:t>
            </a:r>
            <a:r>
              <a:rPr lang="en" sz="1000">
                <a:solidFill>
                  <a:srgbClr val="956037"/>
                </a:solidFill>
                <a:highlight>
                  <a:srgbClr val="FFFFFF"/>
                </a:highlight>
                <a:latin typeface="Arial"/>
                <a:ea typeface="Arial"/>
                <a:cs typeface="Arial"/>
                <a:sym typeface="Arial"/>
              </a:rPr>
              <a:t>Sales</a:t>
            </a:r>
            <a:r>
              <a:rPr lang="en" sz="1000">
                <a:solidFill>
                  <a:srgbClr val="000000"/>
                </a:solidFill>
                <a:highlight>
                  <a:srgbClr val="FFFFFF"/>
                </a:highlight>
                <a:latin typeface="Arial"/>
                <a:ea typeface="Arial"/>
                <a:cs typeface="Arial"/>
                <a:sym typeface="Arial"/>
              </a:rPr>
              <a:t>.</a:t>
            </a:r>
            <a:r>
              <a:rPr lang="en" sz="1000">
                <a:solidFill>
                  <a:srgbClr val="8E00C6"/>
                </a:solidFill>
                <a:highlight>
                  <a:srgbClr val="FFFFFF"/>
                </a:highlight>
                <a:latin typeface="Arial"/>
                <a:ea typeface="Arial"/>
                <a:cs typeface="Arial"/>
                <a:sym typeface="Arial"/>
              </a:rPr>
              <a:t>Orders</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o2</a:t>
            </a:r>
            <a:endParaRPr i="1" sz="1000">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ON</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o1</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CustomerID</a:t>
            </a:r>
            <a:r>
              <a:rPr lang="en" sz="1000">
                <a:solidFill>
                  <a:srgbClr val="000000"/>
                </a:solidFill>
                <a:highlight>
                  <a:srgbClr val="FFFFFF"/>
                </a:highlight>
                <a:latin typeface="Arial"/>
                <a:ea typeface="Arial"/>
                <a:cs typeface="Arial"/>
                <a:sym typeface="Arial"/>
              </a:rPr>
              <a:t> = </a:t>
            </a:r>
            <a:r>
              <a:rPr i="1" lang="en" sz="1000">
                <a:solidFill>
                  <a:srgbClr val="8E00C6"/>
                </a:solidFill>
                <a:highlight>
                  <a:srgbClr val="FFFFFF"/>
                </a:highlight>
                <a:latin typeface="Arial"/>
                <a:ea typeface="Arial"/>
                <a:cs typeface="Arial"/>
                <a:sym typeface="Arial"/>
              </a:rPr>
              <a:t>o2</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CustomerI</a:t>
            </a:r>
            <a:r>
              <a:rPr lang="en" sz="1000" u="sng">
                <a:solidFill>
                  <a:srgbClr val="006464"/>
                </a:solidFill>
                <a:highlight>
                  <a:srgbClr val="FFFFFF"/>
                </a:highlight>
                <a:latin typeface="Arial"/>
                <a:ea typeface="Arial"/>
                <a:cs typeface="Arial"/>
                <a:sym typeface="Arial"/>
              </a:rPr>
              <a:t>D</a:t>
            </a:r>
            <a:endParaRPr sz="1000" u="sng">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WHERE</a:t>
            </a:r>
            <a:r>
              <a:rPr lang="en" sz="1000">
                <a:solidFill>
                  <a:srgbClr val="000000"/>
                </a:solidFill>
                <a:highlight>
                  <a:srgbClr val="FFFFFF"/>
                </a:highlight>
                <a:latin typeface="Arial"/>
                <a:ea typeface="Arial"/>
                <a:cs typeface="Arial"/>
                <a:sym typeface="Arial"/>
              </a:rPr>
              <a:t> </a:t>
            </a:r>
            <a:r>
              <a:rPr b="1" lang="en" sz="1000">
                <a:solidFill>
                  <a:srgbClr val="000080"/>
                </a:solidFill>
                <a:highlight>
                  <a:srgbClr val="FFFFFF"/>
                </a:highlight>
                <a:latin typeface="Arial"/>
                <a:ea typeface="Arial"/>
                <a:cs typeface="Arial"/>
                <a:sym typeface="Arial"/>
              </a:rPr>
              <a:t>DATEDIFF</a:t>
            </a:r>
            <a:r>
              <a:rPr lang="en" sz="1000">
                <a:solidFill>
                  <a:srgbClr val="000000"/>
                </a:solidFill>
                <a:highlight>
                  <a:srgbClr val="FFFFFF"/>
                </a:highlight>
                <a:latin typeface="Arial"/>
                <a:ea typeface="Arial"/>
                <a:cs typeface="Arial"/>
                <a:sym typeface="Arial"/>
              </a:rPr>
              <a:t>(</a:t>
            </a:r>
            <a:r>
              <a:rPr lang="en" sz="1000">
                <a:solidFill>
                  <a:srgbClr val="6C5151"/>
                </a:solidFill>
                <a:highlight>
                  <a:srgbClr val="FFFFFF"/>
                </a:highlight>
                <a:latin typeface="Arial"/>
                <a:ea typeface="Arial"/>
                <a:cs typeface="Arial"/>
                <a:sym typeface="Arial"/>
              </a:rPr>
              <a:t>day</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o1</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OrderDate</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o2</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OrderDate</a:t>
            </a:r>
            <a:r>
              <a:rPr lang="en" sz="1000">
                <a:solidFill>
                  <a:srgbClr val="000000"/>
                </a:solidFill>
                <a:highlight>
                  <a:srgbClr val="FFFFFF"/>
                </a:highlight>
                <a:latin typeface="Arial"/>
                <a:ea typeface="Arial"/>
                <a:cs typeface="Arial"/>
                <a:sym typeface="Arial"/>
              </a:rPr>
              <a:t>) = </a:t>
            </a:r>
            <a:r>
              <a:rPr lang="en" sz="1000">
                <a:solidFill>
                  <a:srgbClr val="0000FF"/>
                </a:solidFill>
                <a:highlight>
                  <a:srgbClr val="FFFFFF"/>
                </a:highlight>
                <a:latin typeface="Arial"/>
                <a:ea typeface="Arial"/>
                <a:cs typeface="Arial"/>
                <a:sym typeface="Arial"/>
              </a:rPr>
              <a:t>1</a:t>
            </a:r>
            <a:r>
              <a:rPr lang="en" sz="1000">
                <a:solidFill>
                  <a:srgbClr val="FF0000"/>
                </a:solidFill>
                <a:highlight>
                  <a:srgbClr val="FFFFFF"/>
                </a:highlight>
                <a:latin typeface="Arial"/>
                <a:ea typeface="Arial"/>
                <a:cs typeface="Arial"/>
                <a:sym typeface="Arial"/>
              </a:rPr>
              <a:t>;</a:t>
            </a:r>
            <a:endParaRPr sz="1000">
              <a:solidFill>
                <a:srgbClr val="FF0000"/>
              </a:solidFill>
              <a:highlight>
                <a:srgbClr val="FFFFFF"/>
              </a:highlight>
              <a:latin typeface="Arial"/>
              <a:ea typeface="Arial"/>
              <a:cs typeface="Arial"/>
              <a:sym typeface="Arial"/>
            </a:endParaRPr>
          </a:p>
          <a:p>
            <a:pPr indent="0" lvl="0" marL="2540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283" name="Google Shape;283;g384ae4e14be_0_62"/>
          <p:cNvSpPr txBox="1"/>
          <p:nvPr/>
        </p:nvSpPr>
        <p:spPr>
          <a:xfrm>
            <a:off x="3310150" y="2978875"/>
            <a:ext cx="5226900" cy="18588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200">
                <a:highlight>
                  <a:srgbClr val="FFFFFF"/>
                </a:highlight>
              </a:rPr>
              <a:t>This query can help identify customers with high-volume, consecutive orders.</a:t>
            </a:r>
            <a:endParaRPr sz="13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Finds </a:t>
            </a:r>
            <a:r>
              <a:rPr b="1" lang="en" sz="1100"/>
              <a:t>back-to-back purchasing behavior</a:t>
            </a:r>
            <a:r>
              <a:rPr lang="en" sz="1100"/>
              <a:t> (engagement bursts, potential subscription-like patterns).</a:t>
            </a:r>
            <a:endParaRPr sz="1100"/>
          </a:p>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Good for </a:t>
            </a:r>
            <a:r>
              <a:rPr b="1" lang="en" sz="1100"/>
              <a:t>retention/marketing triggers</a:t>
            </a:r>
            <a:r>
              <a:rPr lang="en" sz="1100"/>
              <a:t> (customers active two days in a row).</a:t>
            </a:r>
            <a:endParaRPr sz="1100"/>
          </a:p>
        </p:txBody>
      </p:sp>
      <p:pic>
        <p:nvPicPr>
          <p:cNvPr id="284" name="Google Shape;284;g384ae4e14be_0_62" title="query 5.png"/>
          <p:cNvPicPr preferRelativeResize="0"/>
          <p:nvPr/>
        </p:nvPicPr>
        <p:blipFill>
          <a:blip r:embed="rId3">
            <a:alphaModFix/>
          </a:blip>
          <a:stretch>
            <a:fillRect/>
          </a:stretch>
        </p:blipFill>
        <p:spPr>
          <a:xfrm>
            <a:off x="3279700" y="152400"/>
            <a:ext cx="4937256" cy="2674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g37f859ed25e_0_14"/>
          <p:cNvSpPr txBox="1"/>
          <p:nvPr>
            <p:ph type="title"/>
          </p:nvPr>
        </p:nvSpPr>
        <p:spPr>
          <a:xfrm>
            <a:off x="311700" y="44745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1</a:t>
            </a:r>
            <a:endParaRPr/>
          </a:p>
        </p:txBody>
      </p:sp>
      <p:sp>
        <p:nvSpPr>
          <p:cNvPr id="78" name="Google Shape;78;g37f859ed25e_0_14"/>
          <p:cNvSpPr txBox="1"/>
          <p:nvPr>
            <p:ph idx="1" type="body"/>
          </p:nvPr>
        </p:nvSpPr>
        <p:spPr>
          <a:xfrm>
            <a:off x="311700" y="1119700"/>
            <a:ext cx="2808000" cy="3179400"/>
          </a:xfrm>
          <a:prstGeom prst="rect">
            <a:avLst/>
          </a:prstGeom>
        </p:spPr>
        <p:txBody>
          <a:bodyPr anchorCtr="0" anchor="t" bIns="91425" lIns="91425" spcFirstLastPara="1" rIns="91425" wrap="square" tIns="91425">
            <a:normAutofit/>
          </a:bodyPr>
          <a:lstStyle/>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SELECT</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o</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OrderID</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c</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CustomerName</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o</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OrderDate</a:t>
            </a:r>
            <a:endParaRPr>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FROM</a:t>
            </a:r>
            <a:r>
              <a:rPr lang="en">
                <a:solidFill>
                  <a:srgbClr val="000000"/>
                </a:solidFill>
                <a:highlight>
                  <a:srgbClr val="FFFFFF"/>
                </a:highlight>
                <a:latin typeface="Arial"/>
                <a:ea typeface="Arial"/>
                <a:cs typeface="Arial"/>
                <a:sym typeface="Arial"/>
              </a:rPr>
              <a:t> </a:t>
            </a:r>
            <a:r>
              <a:rPr lang="en">
                <a:solidFill>
                  <a:srgbClr val="956037"/>
                </a:solidFill>
                <a:highlight>
                  <a:srgbClr val="FFFFFF"/>
                </a:highlight>
                <a:latin typeface="Arial"/>
                <a:ea typeface="Arial"/>
                <a:cs typeface="Arial"/>
                <a:sym typeface="Arial"/>
              </a:rPr>
              <a:t>Sales</a:t>
            </a:r>
            <a:r>
              <a:rPr lang="en">
                <a:solidFill>
                  <a:srgbClr val="000000"/>
                </a:solidFill>
                <a:highlight>
                  <a:srgbClr val="FFFFFF"/>
                </a:highlight>
                <a:latin typeface="Arial"/>
                <a:ea typeface="Arial"/>
                <a:cs typeface="Arial"/>
                <a:sym typeface="Arial"/>
              </a:rPr>
              <a:t>.</a:t>
            </a:r>
            <a:r>
              <a:rPr lang="en">
                <a:solidFill>
                  <a:srgbClr val="8E00C6"/>
                </a:solidFill>
                <a:highlight>
                  <a:srgbClr val="FFFFFF"/>
                </a:highlight>
                <a:latin typeface="Arial"/>
                <a:ea typeface="Arial"/>
                <a:cs typeface="Arial"/>
                <a:sym typeface="Arial"/>
              </a:rPr>
              <a:t>Orders</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o</a:t>
            </a:r>
            <a:endParaRPr i="1">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INNER</a:t>
            </a: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JOIN</a:t>
            </a:r>
            <a:r>
              <a:rPr lang="en">
                <a:solidFill>
                  <a:srgbClr val="000000"/>
                </a:solidFill>
                <a:highlight>
                  <a:srgbClr val="FFFFFF"/>
                </a:highlight>
                <a:latin typeface="Arial"/>
                <a:ea typeface="Arial"/>
                <a:cs typeface="Arial"/>
                <a:sym typeface="Arial"/>
              </a:rPr>
              <a:t> </a:t>
            </a:r>
            <a:r>
              <a:rPr lang="en">
                <a:solidFill>
                  <a:srgbClr val="956037"/>
                </a:solidFill>
                <a:highlight>
                  <a:srgbClr val="FFFFFF"/>
                </a:highlight>
                <a:latin typeface="Arial"/>
                <a:ea typeface="Arial"/>
                <a:cs typeface="Arial"/>
                <a:sym typeface="Arial"/>
              </a:rPr>
              <a:t>Sales</a:t>
            </a:r>
            <a:r>
              <a:rPr lang="en">
                <a:solidFill>
                  <a:srgbClr val="000000"/>
                </a:solidFill>
                <a:highlight>
                  <a:srgbClr val="FFFFFF"/>
                </a:highlight>
                <a:latin typeface="Arial"/>
                <a:ea typeface="Arial"/>
                <a:cs typeface="Arial"/>
                <a:sym typeface="Arial"/>
              </a:rPr>
              <a:t>.</a:t>
            </a:r>
            <a:r>
              <a:rPr lang="en">
                <a:solidFill>
                  <a:srgbClr val="8E00C6"/>
                </a:solidFill>
                <a:highlight>
                  <a:srgbClr val="FFFFFF"/>
                </a:highlight>
                <a:latin typeface="Arial"/>
                <a:ea typeface="Arial"/>
                <a:cs typeface="Arial"/>
                <a:sym typeface="Arial"/>
              </a:rPr>
              <a:t>Customers</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c</a:t>
            </a:r>
            <a:endParaRPr i="1">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ON</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o</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CustomerID</a:t>
            </a:r>
            <a:r>
              <a:rPr lang="en">
                <a:solidFill>
                  <a:srgbClr val="000000"/>
                </a:solidFill>
                <a:highlight>
                  <a:srgbClr val="FFFFFF"/>
                </a:highlight>
                <a:latin typeface="Arial"/>
                <a:ea typeface="Arial"/>
                <a:cs typeface="Arial"/>
                <a:sym typeface="Arial"/>
              </a:rPr>
              <a:t> = </a:t>
            </a:r>
            <a:r>
              <a:rPr i="1" lang="en">
                <a:solidFill>
                  <a:srgbClr val="8E00C6"/>
                </a:solidFill>
                <a:highlight>
                  <a:srgbClr val="FFFFFF"/>
                </a:highlight>
                <a:latin typeface="Arial"/>
                <a:ea typeface="Arial"/>
                <a:cs typeface="Arial"/>
                <a:sym typeface="Arial"/>
              </a:rPr>
              <a:t>c</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CustomerID</a:t>
            </a:r>
            <a:r>
              <a:rPr lang="en">
                <a:solidFill>
                  <a:srgbClr val="FF0000"/>
                </a:solidFill>
                <a:highlight>
                  <a:srgbClr val="FFFFFF"/>
                </a:highlight>
                <a:latin typeface="Arial"/>
                <a:ea typeface="Arial"/>
                <a:cs typeface="Arial"/>
                <a:sym typeface="Arial"/>
              </a:rPr>
              <a:t>;</a:t>
            </a:r>
            <a:endParaRPr>
              <a:solidFill>
                <a:srgbClr val="FF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pic>
        <p:nvPicPr>
          <p:cNvPr id="79" name="Google Shape;79;g37f859ed25e_0_14" title="Screenshot 2025-09-25 at 12.08.57 PM.png"/>
          <p:cNvPicPr preferRelativeResize="0"/>
          <p:nvPr/>
        </p:nvPicPr>
        <p:blipFill>
          <a:blip r:embed="rId3">
            <a:alphaModFix/>
          </a:blip>
          <a:stretch>
            <a:fillRect/>
          </a:stretch>
        </p:blipFill>
        <p:spPr>
          <a:xfrm>
            <a:off x="3576900" y="113925"/>
            <a:ext cx="5075474" cy="2542875"/>
          </a:xfrm>
          <a:prstGeom prst="rect">
            <a:avLst/>
          </a:prstGeom>
          <a:noFill/>
          <a:ln>
            <a:noFill/>
          </a:ln>
        </p:spPr>
      </p:pic>
      <p:sp>
        <p:nvSpPr>
          <p:cNvPr id="80" name="Google Shape;80;g37f859ed25e_0_14"/>
          <p:cNvSpPr txBox="1"/>
          <p:nvPr/>
        </p:nvSpPr>
        <p:spPr>
          <a:xfrm>
            <a:off x="717750" y="2656800"/>
            <a:ext cx="7167600" cy="248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t>Proposition:</a:t>
            </a:r>
            <a:endParaRPr b="1" sz="1100"/>
          </a:p>
          <a:p>
            <a:pPr indent="0" lvl="0" marL="0" rtl="0" algn="l">
              <a:lnSpc>
                <a:spcPct val="115000"/>
              </a:lnSpc>
              <a:spcBef>
                <a:spcPts val="1200"/>
              </a:spcBef>
              <a:spcAft>
                <a:spcPts val="0"/>
              </a:spcAft>
              <a:buNone/>
            </a:pPr>
            <a:r>
              <a:rPr lang="en" sz="1100"/>
              <a:t>Find all orders with their customer names.</a:t>
            </a:r>
            <a:endParaRPr sz="1100"/>
          </a:p>
          <a:p>
            <a:pPr indent="0" lvl="0" marL="0" rtl="0" algn="l">
              <a:lnSpc>
                <a:spcPct val="115000"/>
              </a:lnSpc>
              <a:spcBef>
                <a:spcPts val="1200"/>
              </a:spcBef>
              <a:spcAft>
                <a:spcPts val="0"/>
              </a:spcAft>
              <a:buNone/>
            </a:pPr>
            <a:r>
              <a:rPr b="1" lang="en" sz="1100"/>
              <a:t>Business Value:</a:t>
            </a:r>
            <a:endParaRPr b="1" sz="1100"/>
          </a:p>
          <a:p>
            <a:pPr indent="0" lvl="0" marL="0" rtl="0" algn="l">
              <a:lnSpc>
                <a:spcPct val="115000"/>
              </a:lnSpc>
              <a:spcBef>
                <a:spcPts val="1200"/>
              </a:spcBef>
              <a:spcAft>
                <a:spcPts val="0"/>
              </a:spcAft>
              <a:buNone/>
            </a:pPr>
            <a:r>
              <a:rPr lang="en" sz="1100"/>
              <a:t>This combines order details with customer information, so a sales team can easily see who placed each order. It supports better customer service and quick order lookups.</a:t>
            </a:r>
            <a:endParaRPr sz="1100"/>
          </a:p>
          <a:p>
            <a:pPr indent="0" lvl="0" marL="0" rtl="0" algn="l">
              <a:lnSpc>
                <a:spcPct val="115000"/>
              </a:lnSpc>
              <a:spcBef>
                <a:spcPts val="1200"/>
              </a:spcBef>
              <a:spcAft>
                <a:spcPts val="0"/>
              </a:spcAft>
              <a:buNone/>
            </a:pPr>
            <a:r>
              <a:rPr b="1" lang="en" sz="1100"/>
              <a:t>Why it’s Special:</a:t>
            </a:r>
            <a:endParaRPr b="1" sz="1100"/>
          </a:p>
          <a:p>
            <a:pPr indent="0" lvl="0" marL="0" rtl="0" algn="l">
              <a:lnSpc>
                <a:spcPct val="115000"/>
              </a:lnSpc>
              <a:spcBef>
                <a:spcPts val="1200"/>
              </a:spcBef>
              <a:spcAft>
                <a:spcPts val="1200"/>
              </a:spcAft>
              <a:buNone/>
            </a:pPr>
            <a:r>
              <a:rPr lang="en" sz="1100"/>
              <a:t>I wanted to clearly identify which customers are generating orders, so its relatively easy to track things such as buying patterns, build stronger relationships, and provide personalized service.</a:t>
            </a:r>
            <a:endParaRPr sz="1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384ae4e14be_0_55"/>
          <p:cNvSpPr txBox="1"/>
          <p:nvPr>
            <p:ph type="title"/>
          </p:nvPr>
        </p:nvSpPr>
        <p:spPr>
          <a:xfrm>
            <a:off x="319300" y="29765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6</a:t>
            </a:r>
            <a:endParaRPr/>
          </a:p>
        </p:txBody>
      </p:sp>
      <p:sp>
        <p:nvSpPr>
          <p:cNvPr id="290" name="Google Shape;290;g384ae4e14be_0_55"/>
          <p:cNvSpPr txBox="1"/>
          <p:nvPr>
            <p:ph idx="1" type="body"/>
          </p:nvPr>
        </p:nvSpPr>
        <p:spPr>
          <a:xfrm>
            <a:off x="243425" y="1053350"/>
            <a:ext cx="2687400" cy="4090200"/>
          </a:xfrm>
          <a:prstGeom prst="rect">
            <a:avLst/>
          </a:prstGeom>
        </p:spPr>
        <p:txBody>
          <a:bodyPr anchorCtr="0" anchor="t" bIns="91425" lIns="91425" spcFirstLastPara="1" rIns="91425" wrap="square" tIns="91425">
            <a:normAutofit/>
          </a:bodyPr>
          <a:lstStyle/>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-Show all suppliers, their </a:t>
            </a:r>
            <a:r>
              <a:rPr b="1" lang="en" sz="1000">
                <a:solidFill>
                  <a:srgbClr val="800000"/>
                </a:solidFill>
                <a:highlight>
                  <a:srgbClr val="FFFFFF"/>
                </a:highlight>
                <a:latin typeface="Arial"/>
                <a:ea typeface="Arial"/>
                <a:cs typeface="Arial"/>
                <a:sym typeface="Arial"/>
              </a:rPr>
              <a:t>corresponding</a:t>
            </a:r>
            <a:r>
              <a:rPr b="1" lang="en" sz="1000">
                <a:solidFill>
                  <a:srgbClr val="800000"/>
                </a:solidFill>
                <a:highlight>
                  <a:srgbClr val="FFFFFF"/>
                </a:highlight>
                <a:latin typeface="Arial"/>
                <a:ea typeface="Arial"/>
                <a:cs typeface="Arial"/>
                <a:sym typeface="Arial"/>
              </a:rPr>
              <a:t> cities, and no. of purchase orders</a:t>
            </a:r>
            <a:endParaRPr b="1" sz="1100">
              <a:solidFill>
                <a:srgbClr val="800000"/>
              </a:solidFill>
              <a:highlight>
                <a:srgbClr val="FFFFFF"/>
              </a:highlight>
              <a:latin typeface="Arial"/>
              <a:ea typeface="Arial"/>
              <a:cs typeface="Arial"/>
              <a:sym typeface="Arial"/>
            </a:endParaRPr>
          </a:p>
          <a:p>
            <a:pPr indent="0" lvl="0" marL="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SELECT</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s</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SupplierName</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CityName</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b="1" lang="en" sz="1000">
                <a:solidFill>
                  <a:srgbClr val="000080"/>
                </a:solidFill>
                <a:highlight>
                  <a:srgbClr val="FFFFFF"/>
                </a:highlight>
                <a:latin typeface="Arial"/>
                <a:ea typeface="Arial"/>
                <a:cs typeface="Arial"/>
                <a:sym typeface="Arial"/>
              </a:rPr>
              <a:t>COUNT</a:t>
            </a:r>
            <a:r>
              <a:rPr lang="en" sz="1000">
                <a:solidFill>
                  <a:srgbClr val="000000"/>
                </a:solidFill>
                <a:highlight>
                  <a:srgbClr val="FFFFFF"/>
                </a:highlight>
                <a:latin typeface="Arial"/>
                <a:ea typeface="Arial"/>
                <a:cs typeface="Arial"/>
                <a:sym typeface="Arial"/>
              </a:rPr>
              <a:t>(</a:t>
            </a:r>
            <a:r>
              <a:rPr i="1" lang="en" sz="1000">
                <a:solidFill>
                  <a:srgbClr val="8E00C6"/>
                </a:solidFill>
                <a:highlight>
                  <a:srgbClr val="FFFFFF"/>
                </a:highlight>
                <a:latin typeface="Arial"/>
                <a:ea typeface="Arial"/>
                <a:cs typeface="Arial"/>
                <a:sym typeface="Arial"/>
              </a:rPr>
              <a:t>po</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PurchaseOrderID</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006464"/>
                </a:solidFill>
                <a:highlight>
                  <a:srgbClr val="FFFFFF"/>
                </a:highlight>
                <a:latin typeface="Arial"/>
                <a:ea typeface="Arial"/>
                <a:cs typeface="Arial"/>
                <a:sym typeface="Arial"/>
              </a:rPr>
              <a:t>NumberOfPurchaseOrders</a:t>
            </a:r>
            <a:endParaRPr i="1"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FROM</a:t>
            </a:r>
            <a:r>
              <a:rPr lang="en" sz="1000">
                <a:solidFill>
                  <a:srgbClr val="000000"/>
                </a:solidFill>
                <a:highlight>
                  <a:srgbClr val="FFFFFF"/>
                </a:highlight>
                <a:latin typeface="Arial"/>
                <a:ea typeface="Arial"/>
                <a:cs typeface="Arial"/>
                <a:sym typeface="Arial"/>
              </a:rPr>
              <a:t> </a:t>
            </a:r>
            <a:r>
              <a:rPr lang="en" sz="1000">
                <a:solidFill>
                  <a:srgbClr val="956037"/>
                </a:solidFill>
                <a:highlight>
                  <a:srgbClr val="FFFFFF"/>
                </a:highlight>
                <a:latin typeface="Arial"/>
                <a:ea typeface="Arial"/>
                <a:cs typeface="Arial"/>
                <a:sym typeface="Arial"/>
              </a:rPr>
              <a:t>Purchasing</a:t>
            </a:r>
            <a:r>
              <a:rPr lang="en" sz="1000">
                <a:solidFill>
                  <a:srgbClr val="000000"/>
                </a:solidFill>
                <a:highlight>
                  <a:srgbClr val="FFFFFF"/>
                </a:highlight>
                <a:latin typeface="Arial"/>
                <a:ea typeface="Arial"/>
                <a:cs typeface="Arial"/>
                <a:sym typeface="Arial"/>
              </a:rPr>
              <a:t>.</a:t>
            </a:r>
            <a:r>
              <a:rPr lang="en" sz="1000">
                <a:solidFill>
                  <a:srgbClr val="8E00C6"/>
                </a:solidFill>
                <a:highlight>
                  <a:srgbClr val="FFFFFF"/>
                </a:highlight>
                <a:latin typeface="Arial"/>
                <a:ea typeface="Arial"/>
                <a:cs typeface="Arial"/>
                <a:sym typeface="Arial"/>
              </a:rPr>
              <a:t>Suppliers</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s</a:t>
            </a:r>
            <a:endParaRPr i="1" sz="1000">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JOIN</a:t>
            </a:r>
            <a:r>
              <a:rPr lang="en" sz="1000">
                <a:solidFill>
                  <a:srgbClr val="000000"/>
                </a:solidFill>
                <a:highlight>
                  <a:srgbClr val="FFFFFF"/>
                </a:highlight>
                <a:latin typeface="Arial"/>
                <a:ea typeface="Arial"/>
                <a:cs typeface="Arial"/>
                <a:sym typeface="Arial"/>
              </a:rPr>
              <a:t> </a:t>
            </a:r>
            <a:r>
              <a:rPr lang="en" sz="1000">
                <a:solidFill>
                  <a:srgbClr val="956037"/>
                </a:solidFill>
                <a:highlight>
                  <a:srgbClr val="FFFFFF"/>
                </a:highlight>
                <a:latin typeface="Arial"/>
                <a:ea typeface="Arial"/>
                <a:cs typeface="Arial"/>
                <a:sym typeface="Arial"/>
              </a:rPr>
              <a:t>Purchasing</a:t>
            </a:r>
            <a:r>
              <a:rPr lang="en" sz="1000">
                <a:solidFill>
                  <a:srgbClr val="000000"/>
                </a:solidFill>
                <a:highlight>
                  <a:srgbClr val="FFFFFF"/>
                </a:highlight>
                <a:latin typeface="Arial"/>
                <a:ea typeface="Arial"/>
                <a:cs typeface="Arial"/>
                <a:sym typeface="Arial"/>
              </a:rPr>
              <a:t>.</a:t>
            </a:r>
            <a:r>
              <a:rPr lang="en" sz="1000">
                <a:solidFill>
                  <a:srgbClr val="8E00C6"/>
                </a:solidFill>
                <a:highlight>
                  <a:srgbClr val="FFFFFF"/>
                </a:highlight>
                <a:latin typeface="Arial"/>
                <a:ea typeface="Arial"/>
                <a:cs typeface="Arial"/>
                <a:sym typeface="Arial"/>
              </a:rPr>
              <a:t>PurchaseOrders</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po</a:t>
            </a:r>
            <a:endParaRPr i="1" sz="1000">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ON</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s</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SupplierID</a:t>
            </a:r>
            <a:r>
              <a:rPr lang="en" sz="1000">
                <a:solidFill>
                  <a:srgbClr val="000000"/>
                </a:solidFill>
                <a:highlight>
                  <a:srgbClr val="FFFFFF"/>
                </a:highlight>
                <a:latin typeface="Arial"/>
                <a:ea typeface="Arial"/>
                <a:cs typeface="Arial"/>
                <a:sym typeface="Arial"/>
              </a:rPr>
              <a:t> = </a:t>
            </a:r>
            <a:r>
              <a:rPr i="1" lang="en" sz="1000">
                <a:solidFill>
                  <a:srgbClr val="8E00C6"/>
                </a:solidFill>
                <a:highlight>
                  <a:srgbClr val="FFFFFF"/>
                </a:highlight>
                <a:latin typeface="Arial"/>
                <a:ea typeface="Arial"/>
                <a:cs typeface="Arial"/>
                <a:sym typeface="Arial"/>
              </a:rPr>
              <a:t>po</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SupplierID</a:t>
            </a:r>
            <a:endParaRPr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JOIN</a:t>
            </a:r>
            <a:r>
              <a:rPr lang="en" sz="1000">
                <a:solidFill>
                  <a:srgbClr val="000000"/>
                </a:solidFill>
                <a:highlight>
                  <a:srgbClr val="FFFFFF"/>
                </a:highlight>
                <a:latin typeface="Arial"/>
                <a:ea typeface="Arial"/>
                <a:cs typeface="Arial"/>
                <a:sym typeface="Arial"/>
              </a:rPr>
              <a:t> </a:t>
            </a:r>
            <a:r>
              <a:rPr lang="en" sz="1000">
                <a:solidFill>
                  <a:srgbClr val="956037"/>
                </a:solidFill>
                <a:highlight>
                  <a:srgbClr val="FFFFFF"/>
                </a:highlight>
                <a:latin typeface="Arial"/>
                <a:ea typeface="Arial"/>
                <a:cs typeface="Arial"/>
                <a:sym typeface="Arial"/>
              </a:rPr>
              <a:t>Application</a:t>
            </a:r>
            <a:r>
              <a:rPr lang="en" sz="1000">
                <a:solidFill>
                  <a:srgbClr val="000000"/>
                </a:solidFill>
                <a:highlight>
                  <a:srgbClr val="FFFFFF"/>
                </a:highlight>
                <a:latin typeface="Arial"/>
                <a:ea typeface="Arial"/>
                <a:cs typeface="Arial"/>
                <a:sym typeface="Arial"/>
              </a:rPr>
              <a:t>.</a:t>
            </a:r>
            <a:r>
              <a:rPr lang="en" sz="1000">
                <a:solidFill>
                  <a:srgbClr val="8E00C6"/>
                </a:solidFill>
                <a:highlight>
                  <a:srgbClr val="FFFFFF"/>
                </a:highlight>
                <a:latin typeface="Arial"/>
                <a:ea typeface="Arial"/>
                <a:cs typeface="Arial"/>
                <a:sym typeface="Arial"/>
              </a:rPr>
              <a:t>Cities</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endParaRPr i="1" sz="1000">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ON</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s</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DeliveryCityID</a:t>
            </a:r>
            <a:r>
              <a:rPr lang="en" sz="1000">
                <a:solidFill>
                  <a:srgbClr val="000000"/>
                </a:solidFill>
                <a:highlight>
                  <a:srgbClr val="FFFFFF"/>
                </a:highlight>
                <a:latin typeface="Arial"/>
                <a:ea typeface="Arial"/>
                <a:cs typeface="Arial"/>
                <a:sym typeface="Arial"/>
              </a:rPr>
              <a:t> =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CityID</a:t>
            </a:r>
            <a:endParaRPr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GROUP</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BY</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s</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SupplierName</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CityName</a:t>
            </a:r>
            <a:endParaRPr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ORDER</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BY</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006464"/>
                </a:solidFill>
                <a:highlight>
                  <a:srgbClr val="FFFFFF"/>
                </a:highlight>
                <a:latin typeface="Arial"/>
                <a:ea typeface="Arial"/>
                <a:cs typeface="Arial"/>
                <a:sym typeface="Arial"/>
              </a:rPr>
              <a:t>NumberOfPurchaseOrders</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DESC</a:t>
            </a:r>
            <a:r>
              <a:rPr lang="en" sz="1000">
                <a:solidFill>
                  <a:srgbClr val="FF0000"/>
                </a:solidFill>
                <a:highlight>
                  <a:srgbClr val="FFFFFF"/>
                </a:highlight>
                <a:latin typeface="Arial"/>
                <a:ea typeface="Arial"/>
                <a:cs typeface="Arial"/>
                <a:sym typeface="Arial"/>
              </a:rPr>
              <a:t>;</a:t>
            </a:r>
            <a:endParaRPr sz="1000">
              <a:solidFill>
                <a:srgbClr val="FF0000"/>
              </a:solidFill>
              <a:highlight>
                <a:srgbClr val="FFFFFF"/>
              </a:highlight>
              <a:latin typeface="Arial"/>
              <a:ea typeface="Arial"/>
              <a:cs typeface="Arial"/>
              <a:sym typeface="Arial"/>
            </a:endParaRPr>
          </a:p>
          <a:p>
            <a:pPr indent="0" lvl="0" marL="2540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291" name="Google Shape;291;g384ae4e14be_0_55"/>
          <p:cNvSpPr txBox="1"/>
          <p:nvPr/>
        </p:nvSpPr>
        <p:spPr>
          <a:xfrm>
            <a:off x="3310150" y="2978875"/>
            <a:ext cx="5226900" cy="1858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Useful for tracking down top suppliers who we get our supplies most from</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Can determine better strategies for logistics as city names are revealed</a:t>
            </a:r>
            <a:endParaRPr sz="1900">
              <a:solidFill>
                <a:schemeClr val="dk2"/>
              </a:solidFill>
              <a:latin typeface="Open Sans"/>
              <a:ea typeface="Open Sans"/>
              <a:cs typeface="Open Sans"/>
              <a:sym typeface="Open Sans"/>
            </a:endParaRPr>
          </a:p>
        </p:txBody>
      </p:sp>
      <p:pic>
        <p:nvPicPr>
          <p:cNvPr id="292" name="Google Shape;292;g384ae4e14be_0_55" title="query 6.png"/>
          <p:cNvPicPr preferRelativeResize="0"/>
          <p:nvPr/>
        </p:nvPicPr>
        <p:blipFill>
          <a:blip r:embed="rId3">
            <a:alphaModFix/>
          </a:blip>
          <a:stretch>
            <a:fillRect/>
          </a:stretch>
        </p:blipFill>
        <p:spPr>
          <a:xfrm>
            <a:off x="3605900" y="569650"/>
            <a:ext cx="4514850" cy="1533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384ae4e14be_0_48"/>
          <p:cNvSpPr txBox="1"/>
          <p:nvPr>
            <p:ph type="title"/>
          </p:nvPr>
        </p:nvSpPr>
        <p:spPr>
          <a:xfrm>
            <a:off x="319300" y="29765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7</a:t>
            </a:r>
            <a:endParaRPr/>
          </a:p>
        </p:txBody>
      </p:sp>
      <p:sp>
        <p:nvSpPr>
          <p:cNvPr id="298" name="Google Shape;298;g384ae4e14be_0_48"/>
          <p:cNvSpPr txBox="1"/>
          <p:nvPr>
            <p:ph idx="1" type="body"/>
          </p:nvPr>
        </p:nvSpPr>
        <p:spPr>
          <a:xfrm>
            <a:off x="243425" y="1053350"/>
            <a:ext cx="2687400" cy="4090200"/>
          </a:xfrm>
          <a:prstGeom prst="rect">
            <a:avLst/>
          </a:prstGeom>
        </p:spPr>
        <p:txBody>
          <a:bodyPr anchorCtr="0" anchor="t" bIns="91425" lIns="91425" spcFirstLastPara="1" rIns="91425" wrap="square" tIns="91425">
            <a:normAutofit/>
          </a:bodyPr>
          <a:lstStyle/>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a:t>
            </a:r>
            <a:r>
              <a:rPr b="1" lang="en" sz="1100">
                <a:solidFill>
                  <a:srgbClr val="800000"/>
                </a:solidFill>
                <a:highlight>
                  <a:srgbClr val="FFFFFF"/>
                </a:highlight>
                <a:latin typeface="Arial"/>
                <a:ea typeface="Arial"/>
                <a:cs typeface="Arial"/>
                <a:sym typeface="Arial"/>
              </a:rPr>
              <a:t>Top debtors </a:t>
            </a:r>
            <a:endParaRPr b="1" sz="1100">
              <a:solidFill>
                <a:srgbClr val="800000"/>
              </a:solidFill>
              <a:highlight>
                <a:srgbClr val="FFFFFF"/>
              </a:highlight>
              <a:latin typeface="Arial"/>
              <a:ea typeface="Arial"/>
              <a:cs typeface="Arial"/>
              <a:sym typeface="Arial"/>
            </a:endParaRPr>
          </a:p>
          <a:p>
            <a:pPr indent="0" lvl="0" marL="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SELECT</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CustomerID</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CustomerName</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b="1" lang="en" sz="1000">
                <a:solidFill>
                  <a:srgbClr val="000080"/>
                </a:solidFill>
                <a:highlight>
                  <a:srgbClr val="FFFFFF"/>
                </a:highlight>
                <a:latin typeface="Arial"/>
                <a:ea typeface="Arial"/>
                <a:cs typeface="Arial"/>
                <a:sym typeface="Arial"/>
              </a:rPr>
              <a:t>SUM</a:t>
            </a:r>
            <a:r>
              <a:rPr lang="en" sz="1000">
                <a:solidFill>
                  <a:srgbClr val="000000"/>
                </a:solidFill>
                <a:highlight>
                  <a:srgbClr val="FFFFFF"/>
                </a:highlight>
                <a:latin typeface="Arial"/>
                <a:ea typeface="Arial"/>
                <a:cs typeface="Arial"/>
                <a:sym typeface="Arial"/>
              </a:rPr>
              <a:t>(</a:t>
            </a:r>
            <a:r>
              <a:rPr i="1" lang="en" sz="1000">
                <a:solidFill>
                  <a:srgbClr val="8E00C6"/>
                </a:solidFill>
                <a:highlight>
                  <a:srgbClr val="FFFFFF"/>
                </a:highlight>
                <a:latin typeface="Arial"/>
                <a:ea typeface="Arial"/>
                <a:cs typeface="Arial"/>
                <a:sym typeface="Arial"/>
              </a:rPr>
              <a:t>ct</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OutstandingBalance</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006464"/>
                </a:solidFill>
                <a:highlight>
                  <a:srgbClr val="FFFFFF"/>
                </a:highlight>
                <a:latin typeface="Arial"/>
                <a:ea typeface="Arial"/>
                <a:cs typeface="Arial"/>
                <a:sym typeface="Arial"/>
              </a:rPr>
              <a:t>TotalOutstanding</a:t>
            </a:r>
            <a:endParaRPr i="1"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FROM</a:t>
            </a:r>
            <a:r>
              <a:rPr lang="en" sz="1000">
                <a:solidFill>
                  <a:srgbClr val="000000"/>
                </a:solidFill>
                <a:highlight>
                  <a:srgbClr val="FFFFFF"/>
                </a:highlight>
                <a:latin typeface="Arial"/>
                <a:ea typeface="Arial"/>
                <a:cs typeface="Arial"/>
                <a:sym typeface="Arial"/>
              </a:rPr>
              <a:t> </a:t>
            </a:r>
            <a:r>
              <a:rPr lang="en" sz="1000">
                <a:solidFill>
                  <a:srgbClr val="956037"/>
                </a:solidFill>
                <a:highlight>
                  <a:srgbClr val="FFFFFF"/>
                </a:highlight>
                <a:latin typeface="Arial"/>
                <a:ea typeface="Arial"/>
                <a:cs typeface="Arial"/>
                <a:sym typeface="Arial"/>
              </a:rPr>
              <a:t>Sales</a:t>
            </a:r>
            <a:r>
              <a:rPr lang="en" sz="1000">
                <a:solidFill>
                  <a:srgbClr val="000000"/>
                </a:solidFill>
                <a:highlight>
                  <a:srgbClr val="FFFFFF"/>
                </a:highlight>
                <a:latin typeface="Arial"/>
                <a:ea typeface="Arial"/>
                <a:cs typeface="Arial"/>
                <a:sym typeface="Arial"/>
              </a:rPr>
              <a:t>.</a:t>
            </a:r>
            <a:r>
              <a:rPr lang="en" sz="1000">
                <a:solidFill>
                  <a:srgbClr val="8E00C6"/>
                </a:solidFill>
                <a:highlight>
                  <a:srgbClr val="FFFFFF"/>
                </a:highlight>
                <a:latin typeface="Arial"/>
                <a:ea typeface="Arial"/>
                <a:cs typeface="Arial"/>
                <a:sym typeface="Arial"/>
              </a:rPr>
              <a:t>CustomerTransactions</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ct</a:t>
            </a:r>
            <a:endParaRPr i="1" sz="1000">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JOIN</a:t>
            </a:r>
            <a:r>
              <a:rPr lang="en" sz="1000">
                <a:solidFill>
                  <a:srgbClr val="000000"/>
                </a:solidFill>
                <a:highlight>
                  <a:srgbClr val="FFFFFF"/>
                </a:highlight>
                <a:latin typeface="Arial"/>
                <a:ea typeface="Arial"/>
                <a:cs typeface="Arial"/>
                <a:sym typeface="Arial"/>
              </a:rPr>
              <a:t> </a:t>
            </a:r>
            <a:r>
              <a:rPr lang="en" sz="1000">
                <a:solidFill>
                  <a:srgbClr val="956037"/>
                </a:solidFill>
                <a:highlight>
                  <a:srgbClr val="FFFFFF"/>
                </a:highlight>
                <a:latin typeface="Arial"/>
                <a:ea typeface="Arial"/>
                <a:cs typeface="Arial"/>
                <a:sym typeface="Arial"/>
              </a:rPr>
              <a:t>Sales</a:t>
            </a:r>
            <a:r>
              <a:rPr lang="en" sz="1000">
                <a:solidFill>
                  <a:srgbClr val="000000"/>
                </a:solidFill>
                <a:highlight>
                  <a:srgbClr val="FFFFFF"/>
                </a:highlight>
                <a:latin typeface="Arial"/>
                <a:ea typeface="Arial"/>
                <a:cs typeface="Arial"/>
                <a:sym typeface="Arial"/>
              </a:rPr>
              <a:t>.</a:t>
            </a:r>
            <a:r>
              <a:rPr lang="en" sz="1000">
                <a:solidFill>
                  <a:srgbClr val="8E00C6"/>
                </a:solidFill>
                <a:highlight>
                  <a:srgbClr val="FFFFFF"/>
                </a:highlight>
                <a:latin typeface="Arial"/>
                <a:ea typeface="Arial"/>
                <a:cs typeface="Arial"/>
                <a:sym typeface="Arial"/>
              </a:rPr>
              <a:t>Customers</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ON</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CustomerID</a:t>
            </a:r>
            <a:r>
              <a:rPr lang="en" sz="1000">
                <a:solidFill>
                  <a:srgbClr val="000000"/>
                </a:solidFill>
                <a:highlight>
                  <a:srgbClr val="FFFFFF"/>
                </a:highlight>
                <a:latin typeface="Arial"/>
                <a:ea typeface="Arial"/>
                <a:cs typeface="Arial"/>
                <a:sym typeface="Arial"/>
              </a:rPr>
              <a:t> = </a:t>
            </a:r>
            <a:r>
              <a:rPr i="1" lang="en" sz="1000">
                <a:solidFill>
                  <a:srgbClr val="8E00C6"/>
                </a:solidFill>
                <a:highlight>
                  <a:srgbClr val="FFFFFF"/>
                </a:highlight>
                <a:latin typeface="Arial"/>
                <a:ea typeface="Arial"/>
                <a:cs typeface="Arial"/>
                <a:sym typeface="Arial"/>
              </a:rPr>
              <a:t>ct</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CustomerID</a:t>
            </a:r>
            <a:endParaRPr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WHERE</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ct</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OutstandingBalance</a:t>
            </a:r>
            <a:r>
              <a:rPr lang="en" sz="1000">
                <a:solidFill>
                  <a:srgbClr val="000000"/>
                </a:solidFill>
                <a:highlight>
                  <a:srgbClr val="FFFFFF"/>
                </a:highlight>
                <a:latin typeface="Arial"/>
                <a:ea typeface="Arial"/>
                <a:cs typeface="Arial"/>
                <a:sym typeface="Arial"/>
              </a:rPr>
              <a:t> &gt; </a:t>
            </a:r>
            <a:r>
              <a:rPr lang="en" sz="1000">
                <a:solidFill>
                  <a:srgbClr val="0000FF"/>
                </a:solidFill>
                <a:highlight>
                  <a:srgbClr val="FFFFFF"/>
                </a:highlight>
                <a:latin typeface="Arial"/>
                <a:ea typeface="Arial"/>
                <a:cs typeface="Arial"/>
                <a:sym typeface="Arial"/>
              </a:rPr>
              <a:t>0</a:t>
            </a:r>
            <a:endParaRPr sz="1000">
              <a:solidFill>
                <a:srgbClr val="0000FF"/>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GROUP</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BY</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CustomerID</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CustomerName</a:t>
            </a:r>
            <a:endParaRPr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ORDER</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BY</a:t>
            </a:r>
            <a:r>
              <a:rPr lang="en" sz="1000">
                <a:solidFill>
                  <a:srgbClr val="000000"/>
                </a:solidFill>
                <a:highlight>
                  <a:srgbClr val="FFFFFF"/>
                </a:highlight>
                <a:latin typeface="Arial"/>
                <a:ea typeface="Arial"/>
                <a:cs typeface="Arial"/>
                <a:sym typeface="Arial"/>
              </a:rPr>
              <a:t> </a:t>
            </a:r>
            <a:r>
              <a:rPr i="1" lang="en" sz="1000">
                <a:solidFill>
                  <a:srgbClr val="006464"/>
                </a:solidFill>
                <a:highlight>
                  <a:srgbClr val="FFFFFF"/>
                </a:highlight>
                <a:latin typeface="Arial"/>
                <a:ea typeface="Arial"/>
                <a:cs typeface="Arial"/>
                <a:sym typeface="Arial"/>
              </a:rPr>
              <a:t>TotalOutstanding</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DESC</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CustomerName</a:t>
            </a:r>
            <a:r>
              <a:rPr lang="en" sz="1000">
                <a:solidFill>
                  <a:srgbClr val="FF0000"/>
                </a:solidFill>
                <a:highlight>
                  <a:srgbClr val="FFFFFF"/>
                </a:highlight>
                <a:latin typeface="Arial"/>
                <a:ea typeface="Arial"/>
                <a:cs typeface="Arial"/>
                <a:sym typeface="Arial"/>
              </a:rPr>
              <a:t>;</a:t>
            </a:r>
            <a:endParaRPr sz="1000">
              <a:solidFill>
                <a:srgbClr val="FF0000"/>
              </a:solidFill>
              <a:highlight>
                <a:srgbClr val="FFFFFF"/>
              </a:highlight>
              <a:latin typeface="Arial"/>
              <a:ea typeface="Arial"/>
              <a:cs typeface="Arial"/>
              <a:sym typeface="Arial"/>
            </a:endParaRPr>
          </a:p>
          <a:p>
            <a:pPr indent="0" lvl="0" marL="2540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299" name="Google Shape;299;g384ae4e14be_0_48"/>
          <p:cNvSpPr txBox="1"/>
          <p:nvPr/>
        </p:nvSpPr>
        <p:spPr>
          <a:xfrm>
            <a:off x="3310150" y="2978875"/>
            <a:ext cx="5226900" cy="1858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Shows total open balance per customer</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Good for accounting department (accounts receivable) for tracking down and getting the unpaid balance</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Helpful for making better business strategies for maintaining relationships </a:t>
            </a:r>
            <a:endParaRPr sz="1200"/>
          </a:p>
        </p:txBody>
      </p:sp>
      <p:pic>
        <p:nvPicPr>
          <p:cNvPr id="300" name="Google Shape;300;g384ae4e14be_0_48" title="query 7.png"/>
          <p:cNvPicPr preferRelativeResize="0"/>
          <p:nvPr/>
        </p:nvPicPr>
        <p:blipFill>
          <a:blip r:embed="rId3">
            <a:alphaModFix/>
          </a:blip>
          <a:stretch>
            <a:fillRect/>
          </a:stretch>
        </p:blipFill>
        <p:spPr>
          <a:xfrm>
            <a:off x="4159725" y="160000"/>
            <a:ext cx="3235631" cy="2674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384ae4e14be_0_41"/>
          <p:cNvSpPr txBox="1"/>
          <p:nvPr>
            <p:ph type="title"/>
          </p:nvPr>
        </p:nvSpPr>
        <p:spPr>
          <a:xfrm>
            <a:off x="319300" y="29765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8</a:t>
            </a:r>
            <a:endParaRPr/>
          </a:p>
        </p:txBody>
      </p:sp>
      <p:sp>
        <p:nvSpPr>
          <p:cNvPr id="306" name="Google Shape;306;g384ae4e14be_0_41"/>
          <p:cNvSpPr txBox="1"/>
          <p:nvPr>
            <p:ph idx="1" type="body"/>
          </p:nvPr>
        </p:nvSpPr>
        <p:spPr>
          <a:xfrm>
            <a:off x="243425" y="1053350"/>
            <a:ext cx="2687400" cy="4090200"/>
          </a:xfrm>
          <a:prstGeom prst="rect">
            <a:avLst/>
          </a:prstGeom>
        </p:spPr>
        <p:txBody>
          <a:bodyPr anchorCtr="0" anchor="t" bIns="91425" lIns="91425" spcFirstLastPara="1" rIns="91425" wrap="square" tIns="91425">
            <a:normAutofit lnSpcReduction="10000"/>
          </a:bodyPr>
          <a:lstStyle/>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a:t>
            </a:r>
            <a:r>
              <a:rPr b="1" lang="en" sz="1100">
                <a:solidFill>
                  <a:srgbClr val="800000"/>
                </a:solidFill>
                <a:highlight>
                  <a:srgbClr val="FFFFFF"/>
                </a:highlight>
                <a:latin typeface="Arial"/>
                <a:ea typeface="Arial"/>
                <a:cs typeface="Arial"/>
                <a:sym typeface="Arial"/>
              </a:rPr>
              <a:t>See customers and their credit utilization</a:t>
            </a:r>
            <a:endParaRPr b="1" sz="1100">
              <a:solidFill>
                <a:srgbClr val="800000"/>
              </a:solidFill>
              <a:highlight>
                <a:srgbClr val="FFFFFF"/>
              </a:highlight>
              <a:latin typeface="Arial"/>
              <a:ea typeface="Arial"/>
              <a:cs typeface="Arial"/>
              <a:sym typeface="Arial"/>
            </a:endParaRPr>
          </a:p>
          <a:p>
            <a:pPr indent="0" lvl="0" marL="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SELECT</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CustomerID</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CustomerName</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CreditLimit</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b="1" lang="en" sz="1000">
                <a:solidFill>
                  <a:srgbClr val="000080"/>
                </a:solidFill>
                <a:highlight>
                  <a:srgbClr val="FFFFFF"/>
                </a:highlight>
                <a:latin typeface="Arial"/>
                <a:ea typeface="Arial"/>
                <a:cs typeface="Arial"/>
                <a:sym typeface="Arial"/>
              </a:rPr>
              <a:t>SUM</a:t>
            </a:r>
            <a:r>
              <a:rPr lang="en" sz="1000">
                <a:solidFill>
                  <a:srgbClr val="000000"/>
                </a:solidFill>
                <a:highlight>
                  <a:srgbClr val="FFFFFF"/>
                </a:highlight>
                <a:latin typeface="Arial"/>
                <a:ea typeface="Arial"/>
                <a:cs typeface="Arial"/>
                <a:sym typeface="Arial"/>
              </a:rPr>
              <a:t>(</a:t>
            </a:r>
            <a:r>
              <a:rPr i="1" lang="en" sz="1000">
                <a:solidFill>
                  <a:srgbClr val="8E00C6"/>
                </a:solidFill>
                <a:highlight>
                  <a:srgbClr val="FFFFFF"/>
                </a:highlight>
                <a:latin typeface="Arial"/>
                <a:ea typeface="Arial"/>
                <a:cs typeface="Arial"/>
                <a:sym typeface="Arial"/>
              </a:rPr>
              <a:t>ct</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OutstandingBalance</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006464"/>
                </a:solidFill>
                <a:highlight>
                  <a:srgbClr val="FFFFFF"/>
                </a:highlight>
                <a:latin typeface="Arial"/>
                <a:ea typeface="Arial"/>
                <a:cs typeface="Arial"/>
                <a:sym typeface="Arial"/>
              </a:rPr>
              <a:t>TotalOutstanding</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b="1" lang="en" sz="1000">
                <a:solidFill>
                  <a:srgbClr val="000080"/>
                </a:solidFill>
                <a:highlight>
                  <a:srgbClr val="FFFFFF"/>
                </a:highlight>
                <a:latin typeface="Arial"/>
                <a:ea typeface="Arial"/>
                <a:cs typeface="Arial"/>
                <a:sym typeface="Arial"/>
              </a:rPr>
              <a:t>SUM</a:t>
            </a:r>
            <a:r>
              <a:rPr lang="en" sz="1000">
                <a:solidFill>
                  <a:srgbClr val="000000"/>
                </a:solidFill>
                <a:highlight>
                  <a:srgbClr val="FFFFFF"/>
                </a:highlight>
                <a:latin typeface="Arial"/>
                <a:ea typeface="Arial"/>
                <a:cs typeface="Arial"/>
                <a:sym typeface="Arial"/>
              </a:rPr>
              <a:t>(</a:t>
            </a:r>
            <a:r>
              <a:rPr i="1" lang="en" sz="1000">
                <a:solidFill>
                  <a:srgbClr val="8E00C6"/>
                </a:solidFill>
                <a:highlight>
                  <a:srgbClr val="FFFFFF"/>
                </a:highlight>
                <a:latin typeface="Arial"/>
                <a:ea typeface="Arial"/>
                <a:cs typeface="Arial"/>
                <a:sym typeface="Arial"/>
              </a:rPr>
              <a:t>ct</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OutstandingBalance</a:t>
            </a:r>
            <a:r>
              <a:rPr lang="en" sz="1000">
                <a:solidFill>
                  <a:srgbClr val="000000"/>
                </a:solidFill>
                <a:highlight>
                  <a:srgbClr val="FFFFFF"/>
                </a:highlight>
                <a:latin typeface="Arial"/>
                <a:ea typeface="Arial"/>
                <a:cs typeface="Arial"/>
                <a:sym typeface="Arial"/>
              </a:rPr>
              <a:t>) /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CreditLimit</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006464"/>
                </a:solidFill>
                <a:highlight>
                  <a:srgbClr val="FFFFFF"/>
                </a:highlight>
                <a:latin typeface="Arial"/>
                <a:ea typeface="Arial"/>
                <a:cs typeface="Arial"/>
                <a:sym typeface="Arial"/>
              </a:rPr>
              <a:t>UtilizationRatio</a:t>
            </a:r>
            <a:endParaRPr i="1"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FROM</a:t>
            </a:r>
            <a:r>
              <a:rPr lang="en" sz="1000">
                <a:solidFill>
                  <a:srgbClr val="000000"/>
                </a:solidFill>
                <a:highlight>
                  <a:srgbClr val="FFFFFF"/>
                </a:highlight>
                <a:latin typeface="Arial"/>
                <a:ea typeface="Arial"/>
                <a:cs typeface="Arial"/>
                <a:sym typeface="Arial"/>
              </a:rPr>
              <a:t> </a:t>
            </a:r>
            <a:r>
              <a:rPr lang="en" sz="1000">
                <a:solidFill>
                  <a:srgbClr val="956037"/>
                </a:solidFill>
                <a:highlight>
                  <a:srgbClr val="FFFFFF"/>
                </a:highlight>
                <a:latin typeface="Arial"/>
                <a:ea typeface="Arial"/>
                <a:cs typeface="Arial"/>
                <a:sym typeface="Arial"/>
              </a:rPr>
              <a:t>Sales</a:t>
            </a:r>
            <a:r>
              <a:rPr lang="en" sz="1000">
                <a:solidFill>
                  <a:srgbClr val="000000"/>
                </a:solidFill>
                <a:highlight>
                  <a:srgbClr val="FFFFFF"/>
                </a:highlight>
                <a:latin typeface="Arial"/>
                <a:ea typeface="Arial"/>
                <a:cs typeface="Arial"/>
                <a:sym typeface="Arial"/>
              </a:rPr>
              <a:t>.</a:t>
            </a:r>
            <a:r>
              <a:rPr lang="en" sz="1000">
                <a:solidFill>
                  <a:srgbClr val="8E00C6"/>
                </a:solidFill>
                <a:highlight>
                  <a:srgbClr val="FFFFFF"/>
                </a:highlight>
                <a:latin typeface="Arial"/>
                <a:ea typeface="Arial"/>
                <a:cs typeface="Arial"/>
                <a:sym typeface="Arial"/>
              </a:rPr>
              <a:t>Customers</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endParaRPr i="1" sz="1000">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LEFT</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JOIN</a:t>
            </a:r>
            <a:r>
              <a:rPr lang="en" sz="1000">
                <a:solidFill>
                  <a:srgbClr val="000000"/>
                </a:solidFill>
                <a:highlight>
                  <a:srgbClr val="FFFFFF"/>
                </a:highlight>
                <a:latin typeface="Arial"/>
                <a:ea typeface="Arial"/>
                <a:cs typeface="Arial"/>
                <a:sym typeface="Arial"/>
              </a:rPr>
              <a:t> </a:t>
            </a:r>
            <a:r>
              <a:rPr lang="en" sz="1000">
                <a:solidFill>
                  <a:srgbClr val="956037"/>
                </a:solidFill>
                <a:highlight>
                  <a:srgbClr val="FFFFFF"/>
                </a:highlight>
                <a:latin typeface="Arial"/>
                <a:ea typeface="Arial"/>
                <a:cs typeface="Arial"/>
                <a:sym typeface="Arial"/>
              </a:rPr>
              <a:t>Sales</a:t>
            </a:r>
            <a:r>
              <a:rPr lang="en" sz="1000">
                <a:solidFill>
                  <a:srgbClr val="000000"/>
                </a:solidFill>
                <a:highlight>
                  <a:srgbClr val="FFFFFF"/>
                </a:highlight>
                <a:latin typeface="Arial"/>
                <a:ea typeface="Arial"/>
                <a:cs typeface="Arial"/>
                <a:sym typeface="Arial"/>
              </a:rPr>
              <a:t>.</a:t>
            </a:r>
            <a:r>
              <a:rPr lang="en" sz="1000">
                <a:solidFill>
                  <a:srgbClr val="8E00C6"/>
                </a:solidFill>
                <a:highlight>
                  <a:srgbClr val="FFFFFF"/>
                </a:highlight>
                <a:latin typeface="Arial"/>
                <a:ea typeface="Arial"/>
                <a:cs typeface="Arial"/>
                <a:sym typeface="Arial"/>
              </a:rPr>
              <a:t>CustomerTransactions</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ct</a:t>
            </a:r>
            <a:endParaRPr i="1" sz="1000">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ON</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ct</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CustomerID</a:t>
            </a:r>
            <a:r>
              <a:rPr lang="en" sz="1000">
                <a:solidFill>
                  <a:srgbClr val="000000"/>
                </a:solidFill>
                <a:highlight>
                  <a:srgbClr val="FFFFFF"/>
                </a:highlight>
                <a:latin typeface="Arial"/>
                <a:ea typeface="Arial"/>
                <a:cs typeface="Arial"/>
                <a:sym typeface="Arial"/>
              </a:rPr>
              <a:t> =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CustomerID</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AND</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ct</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OutstandingBalance</a:t>
            </a:r>
            <a:r>
              <a:rPr lang="en" sz="1000">
                <a:solidFill>
                  <a:srgbClr val="000000"/>
                </a:solidFill>
                <a:highlight>
                  <a:srgbClr val="FFFFFF"/>
                </a:highlight>
                <a:latin typeface="Arial"/>
                <a:ea typeface="Arial"/>
                <a:cs typeface="Arial"/>
                <a:sym typeface="Arial"/>
              </a:rPr>
              <a:t> &gt; </a:t>
            </a:r>
            <a:r>
              <a:rPr lang="en" sz="1000">
                <a:solidFill>
                  <a:srgbClr val="0000FF"/>
                </a:solidFill>
                <a:highlight>
                  <a:srgbClr val="FFFFFF"/>
                </a:highlight>
                <a:latin typeface="Arial"/>
                <a:ea typeface="Arial"/>
                <a:cs typeface="Arial"/>
                <a:sym typeface="Arial"/>
              </a:rPr>
              <a:t>0</a:t>
            </a:r>
            <a:endParaRPr sz="1000">
              <a:solidFill>
                <a:srgbClr val="0000FF"/>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GROUP</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BY</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CustomerID</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CustomerName</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CreditLimit</a:t>
            </a:r>
            <a:endParaRPr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ORDER</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BY</a:t>
            </a:r>
            <a:r>
              <a:rPr lang="en" sz="1000">
                <a:solidFill>
                  <a:srgbClr val="000000"/>
                </a:solidFill>
                <a:highlight>
                  <a:srgbClr val="FFFFFF"/>
                </a:highlight>
                <a:latin typeface="Arial"/>
                <a:ea typeface="Arial"/>
                <a:cs typeface="Arial"/>
                <a:sym typeface="Arial"/>
              </a:rPr>
              <a:t> </a:t>
            </a:r>
            <a:r>
              <a:rPr i="1" lang="en" sz="1000">
                <a:solidFill>
                  <a:srgbClr val="006464"/>
                </a:solidFill>
                <a:highlight>
                  <a:srgbClr val="FFFFFF"/>
                </a:highlight>
                <a:latin typeface="Arial"/>
                <a:ea typeface="Arial"/>
                <a:cs typeface="Arial"/>
                <a:sym typeface="Arial"/>
              </a:rPr>
              <a:t>UtilizationRatio</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DESC</a:t>
            </a:r>
            <a:r>
              <a:rPr lang="en" sz="1000">
                <a:solidFill>
                  <a:srgbClr val="000000"/>
                </a:solidFill>
                <a:highlight>
                  <a:srgbClr val="FFFFFF"/>
                </a:highlight>
                <a:latin typeface="Arial"/>
                <a:ea typeface="Arial"/>
                <a:cs typeface="Arial"/>
                <a:sym typeface="Arial"/>
              </a:rPr>
              <a:t>, </a:t>
            </a:r>
            <a:r>
              <a:rPr i="1" lang="en" sz="1000">
                <a:solidFill>
                  <a:srgbClr val="006464"/>
                </a:solidFill>
                <a:highlight>
                  <a:srgbClr val="FFFFFF"/>
                </a:highlight>
                <a:latin typeface="Arial"/>
                <a:ea typeface="Arial"/>
                <a:cs typeface="Arial"/>
                <a:sym typeface="Arial"/>
              </a:rPr>
              <a:t>TotalOutstanding</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DESC</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CustomerName</a:t>
            </a:r>
            <a:r>
              <a:rPr lang="en" sz="1000">
                <a:solidFill>
                  <a:srgbClr val="FF0000"/>
                </a:solidFill>
                <a:highlight>
                  <a:srgbClr val="FFFFFF"/>
                </a:highlight>
                <a:latin typeface="Arial"/>
                <a:ea typeface="Arial"/>
                <a:cs typeface="Arial"/>
                <a:sym typeface="Arial"/>
              </a:rPr>
              <a:t>;</a:t>
            </a:r>
            <a:endParaRPr sz="1000">
              <a:solidFill>
                <a:srgbClr val="FF0000"/>
              </a:solidFill>
              <a:highlight>
                <a:srgbClr val="FFFFFF"/>
              </a:highlight>
              <a:latin typeface="Arial"/>
              <a:ea typeface="Arial"/>
              <a:cs typeface="Arial"/>
              <a:sym typeface="Arial"/>
            </a:endParaRPr>
          </a:p>
          <a:p>
            <a:pPr indent="0" lvl="0" marL="2540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307" name="Google Shape;307;g384ae4e14be_0_41"/>
          <p:cNvSpPr txBox="1"/>
          <p:nvPr/>
        </p:nvSpPr>
        <p:spPr>
          <a:xfrm>
            <a:off x="3310150" y="2978875"/>
            <a:ext cx="5226900" cy="1858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Credit utilization = Open Balance / Credit Limit</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Higher Ratio = Higher Credit Utilization = Higher Risk!</a:t>
            </a:r>
            <a:endParaRPr sz="1100"/>
          </a:p>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b="1" lang="en" sz="1100"/>
              <a:t>Collections &amp; credit control:</a:t>
            </a:r>
            <a:r>
              <a:rPr lang="en" sz="1100"/>
              <a:t> surfaces customers near/over their limits to prioritize outreach.</a:t>
            </a:r>
            <a:endParaRPr sz="1100"/>
          </a:p>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Ranks exposure quickly without reading individual invoices.</a:t>
            </a:r>
            <a:endParaRPr sz="1100"/>
          </a:p>
        </p:txBody>
      </p:sp>
      <p:pic>
        <p:nvPicPr>
          <p:cNvPr id="308" name="Google Shape;308;g384ae4e14be_0_41" title="query 8.png"/>
          <p:cNvPicPr preferRelativeResize="0"/>
          <p:nvPr/>
        </p:nvPicPr>
        <p:blipFill>
          <a:blip r:embed="rId3">
            <a:alphaModFix/>
          </a:blip>
          <a:stretch>
            <a:fillRect/>
          </a:stretch>
        </p:blipFill>
        <p:spPr>
          <a:xfrm>
            <a:off x="3279700" y="152400"/>
            <a:ext cx="5271350" cy="2674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384ae4e14be_0_34"/>
          <p:cNvSpPr txBox="1"/>
          <p:nvPr>
            <p:ph type="title"/>
          </p:nvPr>
        </p:nvSpPr>
        <p:spPr>
          <a:xfrm>
            <a:off x="319300" y="29765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9</a:t>
            </a:r>
            <a:endParaRPr/>
          </a:p>
        </p:txBody>
      </p:sp>
      <p:sp>
        <p:nvSpPr>
          <p:cNvPr id="314" name="Google Shape;314;g384ae4e14be_0_34"/>
          <p:cNvSpPr txBox="1"/>
          <p:nvPr>
            <p:ph idx="1" type="body"/>
          </p:nvPr>
        </p:nvSpPr>
        <p:spPr>
          <a:xfrm>
            <a:off x="243425" y="1053350"/>
            <a:ext cx="2968200" cy="4090200"/>
          </a:xfrm>
          <a:prstGeom prst="rect">
            <a:avLst/>
          </a:prstGeom>
        </p:spPr>
        <p:txBody>
          <a:bodyPr anchorCtr="0" anchor="t" bIns="91425" lIns="91425" spcFirstLastPara="1" rIns="91425" wrap="square" tIns="91425">
            <a:normAutofit/>
          </a:bodyPr>
          <a:lstStyle/>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a:t>
            </a:r>
            <a:r>
              <a:rPr b="1" lang="en" sz="1100">
                <a:solidFill>
                  <a:srgbClr val="800000"/>
                </a:solidFill>
                <a:highlight>
                  <a:srgbClr val="FFFFFF"/>
                </a:highlight>
                <a:latin typeface="Arial"/>
                <a:ea typeface="Arial"/>
                <a:cs typeface="Arial"/>
                <a:sym typeface="Arial"/>
              </a:rPr>
              <a:t>Top items by total tax collected</a:t>
            </a:r>
            <a:endParaRPr b="1" sz="1100">
              <a:solidFill>
                <a:srgbClr val="800000"/>
              </a:solidFill>
              <a:highlight>
                <a:srgbClr val="FFFFFF"/>
              </a:highlight>
              <a:latin typeface="Arial"/>
              <a:ea typeface="Arial"/>
              <a:cs typeface="Arial"/>
              <a:sym typeface="Arial"/>
            </a:endParaRPr>
          </a:p>
          <a:p>
            <a:pPr indent="0" lvl="0" marL="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SELECT</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si</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StockItemID</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si</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StockItemName</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b="1" lang="en" sz="1000">
                <a:solidFill>
                  <a:srgbClr val="000080"/>
                </a:solidFill>
                <a:highlight>
                  <a:srgbClr val="FFFFFF"/>
                </a:highlight>
                <a:latin typeface="Arial"/>
                <a:ea typeface="Arial"/>
                <a:cs typeface="Arial"/>
                <a:sym typeface="Arial"/>
              </a:rPr>
              <a:t>SUM</a:t>
            </a:r>
            <a:r>
              <a:rPr lang="en" sz="1000">
                <a:solidFill>
                  <a:srgbClr val="000000"/>
                </a:solidFill>
                <a:highlight>
                  <a:srgbClr val="FFFFFF"/>
                </a:highlight>
                <a:latin typeface="Arial"/>
                <a:ea typeface="Arial"/>
                <a:cs typeface="Arial"/>
                <a:sym typeface="Arial"/>
              </a:rPr>
              <a:t>(</a:t>
            </a:r>
            <a:r>
              <a:rPr i="1" lang="en" sz="1000">
                <a:solidFill>
                  <a:srgbClr val="8E00C6"/>
                </a:solidFill>
                <a:highlight>
                  <a:srgbClr val="FFFFFF"/>
                </a:highlight>
                <a:latin typeface="Arial"/>
                <a:ea typeface="Arial"/>
                <a:cs typeface="Arial"/>
                <a:sym typeface="Arial"/>
              </a:rPr>
              <a:t>il</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TaxAmount</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006464"/>
                </a:solidFill>
                <a:highlight>
                  <a:srgbClr val="FFFFFF"/>
                </a:highlight>
                <a:latin typeface="Arial"/>
                <a:ea typeface="Arial"/>
                <a:cs typeface="Arial"/>
                <a:sym typeface="Arial"/>
              </a:rPr>
              <a:t>TotalTaxCollected</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b="1" lang="en" sz="1000">
                <a:solidFill>
                  <a:srgbClr val="000080"/>
                </a:solidFill>
                <a:highlight>
                  <a:srgbClr val="FFFFFF"/>
                </a:highlight>
                <a:latin typeface="Arial"/>
                <a:ea typeface="Arial"/>
                <a:cs typeface="Arial"/>
                <a:sym typeface="Arial"/>
              </a:rPr>
              <a:t>SUM</a:t>
            </a:r>
            <a:r>
              <a:rPr lang="en" sz="1000">
                <a:solidFill>
                  <a:srgbClr val="000000"/>
                </a:solidFill>
                <a:highlight>
                  <a:srgbClr val="FFFFFF"/>
                </a:highlight>
                <a:latin typeface="Arial"/>
                <a:ea typeface="Arial"/>
                <a:cs typeface="Arial"/>
                <a:sym typeface="Arial"/>
              </a:rPr>
              <a:t>(</a:t>
            </a:r>
            <a:r>
              <a:rPr i="1" lang="en" sz="1000">
                <a:solidFill>
                  <a:srgbClr val="8E00C6"/>
                </a:solidFill>
                <a:highlight>
                  <a:srgbClr val="FFFFFF"/>
                </a:highlight>
                <a:latin typeface="Arial"/>
                <a:ea typeface="Arial"/>
                <a:cs typeface="Arial"/>
                <a:sym typeface="Arial"/>
              </a:rPr>
              <a:t>il</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ExtendedPrice</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006464"/>
                </a:solidFill>
                <a:highlight>
                  <a:srgbClr val="FFFFFF"/>
                </a:highlight>
                <a:latin typeface="Arial"/>
                <a:ea typeface="Arial"/>
                <a:cs typeface="Arial"/>
                <a:sym typeface="Arial"/>
              </a:rPr>
              <a:t>Revenue</a:t>
            </a:r>
            <a:r>
              <a:rPr i="1" lang="en" sz="1000" u="sng">
                <a:solidFill>
                  <a:srgbClr val="006464"/>
                </a:solidFill>
                <a:highlight>
                  <a:srgbClr val="FFFFFF"/>
                </a:highlight>
                <a:latin typeface="Arial"/>
                <a:ea typeface="Arial"/>
                <a:cs typeface="Arial"/>
                <a:sym typeface="Arial"/>
              </a:rPr>
              <a:t>ExclTax</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b="1" lang="en" sz="1000">
                <a:solidFill>
                  <a:srgbClr val="000080"/>
                </a:solidFill>
                <a:highlight>
                  <a:srgbClr val="FFFFFF"/>
                </a:highlight>
                <a:latin typeface="Arial"/>
                <a:ea typeface="Arial"/>
                <a:cs typeface="Arial"/>
                <a:sym typeface="Arial"/>
              </a:rPr>
              <a:t>AVG</a:t>
            </a:r>
            <a:r>
              <a:rPr lang="en" sz="1000">
                <a:solidFill>
                  <a:srgbClr val="000000"/>
                </a:solidFill>
                <a:highlight>
                  <a:srgbClr val="FFFFFF"/>
                </a:highlight>
                <a:latin typeface="Arial"/>
                <a:ea typeface="Arial"/>
                <a:cs typeface="Arial"/>
                <a:sym typeface="Arial"/>
              </a:rPr>
              <a:t>(</a:t>
            </a:r>
            <a:r>
              <a:rPr i="1" lang="en" sz="1000">
                <a:solidFill>
                  <a:srgbClr val="8E00C6"/>
                </a:solidFill>
                <a:highlight>
                  <a:srgbClr val="FFFFFF"/>
                </a:highlight>
                <a:latin typeface="Arial"/>
                <a:ea typeface="Arial"/>
                <a:cs typeface="Arial"/>
                <a:sym typeface="Arial"/>
              </a:rPr>
              <a:t>il</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TaxRate</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u="sng">
                <a:solidFill>
                  <a:srgbClr val="006464"/>
                </a:solidFill>
                <a:highlight>
                  <a:srgbClr val="FFFFFF"/>
                </a:highlight>
                <a:latin typeface="Arial"/>
                <a:ea typeface="Arial"/>
                <a:cs typeface="Arial"/>
                <a:sym typeface="Arial"/>
              </a:rPr>
              <a:t>AvgTaxRate</a:t>
            </a:r>
            <a:endParaRPr i="1" sz="1000" u="sng">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FROM</a:t>
            </a:r>
            <a:r>
              <a:rPr lang="en" sz="1000">
                <a:solidFill>
                  <a:srgbClr val="000000"/>
                </a:solidFill>
                <a:highlight>
                  <a:srgbClr val="FFFFFF"/>
                </a:highlight>
                <a:latin typeface="Arial"/>
                <a:ea typeface="Arial"/>
                <a:cs typeface="Arial"/>
                <a:sym typeface="Arial"/>
              </a:rPr>
              <a:t> </a:t>
            </a:r>
            <a:r>
              <a:rPr lang="en" sz="1000">
                <a:solidFill>
                  <a:srgbClr val="956037"/>
                </a:solidFill>
                <a:highlight>
                  <a:srgbClr val="FFFFFF"/>
                </a:highlight>
                <a:latin typeface="Arial"/>
                <a:ea typeface="Arial"/>
                <a:cs typeface="Arial"/>
                <a:sym typeface="Arial"/>
              </a:rPr>
              <a:t>Sales</a:t>
            </a:r>
            <a:r>
              <a:rPr lang="en" sz="1000">
                <a:solidFill>
                  <a:srgbClr val="000000"/>
                </a:solidFill>
                <a:highlight>
                  <a:srgbClr val="FFFFFF"/>
                </a:highlight>
                <a:latin typeface="Arial"/>
                <a:ea typeface="Arial"/>
                <a:cs typeface="Arial"/>
                <a:sym typeface="Arial"/>
              </a:rPr>
              <a:t>.</a:t>
            </a:r>
            <a:r>
              <a:rPr lang="en" sz="1000">
                <a:solidFill>
                  <a:srgbClr val="8E00C6"/>
                </a:solidFill>
                <a:highlight>
                  <a:srgbClr val="FFFFFF"/>
                </a:highlight>
                <a:latin typeface="Arial"/>
                <a:ea typeface="Arial"/>
                <a:cs typeface="Arial"/>
                <a:sym typeface="Arial"/>
              </a:rPr>
              <a:t>InvoiceLines</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il</a:t>
            </a:r>
            <a:endParaRPr i="1" sz="1000">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JOIN</a:t>
            </a:r>
            <a:r>
              <a:rPr lang="en" sz="1000">
                <a:solidFill>
                  <a:srgbClr val="000000"/>
                </a:solidFill>
                <a:highlight>
                  <a:srgbClr val="FFFFFF"/>
                </a:highlight>
                <a:latin typeface="Arial"/>
                <a:ea typeface="Arial"/>
                <a:cs typeface="Arial"/>
                <a:sym typeface="Arial"/>
              </a:rPr>
              <a:t> </a:t>
            </a:r>
            <a:r>
              <a:rPr lang="en" sz="1000">
                <a:solidFill>
                  <a:srgbClr val="956037"/>
                </a:solidFill>
                <a:highlight>
                  <a:srgbClr val="FFFFFF"/>
                </a:highlight>
                <a:latin typeface="Arial"/>
                <a:ea typeface="Arial"/>
                <a:cs typeface="Arial"/>
                <a:sym typeface="Arial"/>
              </a:rPr>
              <a:t>Sales</a:t>
            </a:r>
            <a:r>
              <a:rPr lang="en" sz="1000">
                <a:solidFill>
                  <a:srgbClr val="000000"/>
                </a:solidFill>
                <a:highlight>
                  <a:srgbClr val="FFFFFF"/>
                </a:highlight>
                <a:latin typeface="Arial"/>
                <a:ea typeface="Arial"/>
                <a:cs typeface="Arial"/>
                <a:sym typeface="Arial"/>
              </a:rPr>
              <a:t>.</a:t>
            </a:r>
            <a:r>
              <a:rPr lang="en" sz="1000">
                <a:solidFill>
                  <a:srgbClr val="8E00C6"/>
                </a:solidFill>
                <a:highlight>
                  <a:srgbClr val="FFFFFF"/>
                </a:highlight>
                <a:latin typeface="Arial"/>
                <a:ea typeface="Arial"/>
                <a:cs typeface="Arial"/>
                <a:sym typeface="Arial"/>
              </a:rPr>
              <a:t>Invoices</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i</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ON</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i</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InvoiceID</a:t>
            </a:r>
            <a:r>
              <a:rPr lang="en" sz="1000">
                <a:solidFill>
                  <a:srgbClr val="000000"/>
                </a:solidFill>
                <a:highlight>
                  <a:srgbClr val="FFFFFF"/>
                </a:highlight>
                <a:latin typeface="Arial"/>
                <a:ea typeface="Arial"/>
                <a:cs typeface="Arial"/>
                <a:sym typeface="Arial"/>
              </a:rPr>
              <a:t>    = </a:t>
            </a:r>
            <a:r>
              <a:rPr i="1" lang="en" sz="1000">
                <a:solidFill>
                  <a:srgbClr val="8E00C6"/>
                </a:solidFill>
                <a:highlight>
                  <a:srgbClr val="FFFFFF"/>
                </a:highlight>
                <a:latin typeface="Arial"/>
                <a:ea typeface="Arial"/>
                <a:cs typeface="Arial"/>
                <a:sym typeface="Arial"/>
              </a:rPr>
              <a:t>il</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InvoiceID</a:t>
            </a:r>
            <a:endParaRPr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JOIN</a:t>
            </a:r>
            <a:r>
              <a:rPr lang="en" sz="1000">
                <a:solidFill>
                  <a:srgbClr val="000000"/>
                </a:solidFill>
                <a:highlight>
                  <a:srgbClr val="FFFFFF"/>
                </a:highlight>
                <a:latin typeface="Arial"/>
                <a:ea typeface="Arial"/>
                <a:cs typeface="Arial"/>
                <a:sym typeface="Arial"/>
              </a:rPr>
              <a:t> </a:t>
            </a:r>
            <a:r>
              <a:rPr lang="en" sz="1000">
                <a:solidFill>
                  <a:srgbClr val="956037"/>
                </a:solidFill>
                <a:highlight>
                  <a:srgbClr val="FFFFFF"/>
                </a:highlight>
                <a:latin typeface="Arial"/>
                <a:ea typeface="Arial"/>
                <a:cs typeface="Arial"/>
                <a:sym typeface="Arial"/>
              </a:rPr>
              <a:t>Warehouse</a:t>
            </a:r>
            <a:r>
              <a:rPr lang="en" sz="1000">
                <a:solidFill>
                  <a:srgbClr val="000000"/>
                </a:solidFill>
                <a:highlight>
                  <a:srgbClr val="FFFFFF"/>
                </a:highlight>
                <a:latin typeface="Arial"/>
                <a:ea typeface="Arial"/>
                <a:cs typeface="Arial"/>
                <a:sym typeface="Arial"/>
              </a:rPr>
              <a:t>.</a:t>
            </a:r>
            <a:r>
              <a:rPr lang="en" sz="1000">
                <a:solidFill>
                  <a:srgbClr val="8E00C6"/>
                </a:solidFill>
                <a:highlight>
                  <a:srgbClr val="FFFFFF"/>
                </a:highlight>
                <a:latin typeface="Arial"/>
                <a:ea typeface="Arial"/>
                <a:cs typeface="Arial"/>
                <a:sym typeface="Arial"/>
              </a:rPr>
              <a:t>StockItems</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si</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ON</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si</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StockItemID</a:t>
            </a:r>
            <a:r>
              <a:rPr lang="en" sz="1000">
                <a:solidFill>
                  <a:srgbClr val="000000"/>
                </a:solidFill>
                <a:highlight>
                  <a:srgbClr val="FFFFFF"/>
                </a:highlight>
                <a:latin typeface="Arial"/>
                <a:ea typeface="Arial"/>
                <a:cs typeface="Arial"/>
                <a:sym typeface="Arial"/>
              </a:rPr>
              <a:t> = </a:t>
            </a:r>
            <a:r>
              <a:rPr i="1" lang="en" sz="1000">
                <a:solidFill>
                  <a:srgbClr val="8E00C6"/>
                </a:solidFill>
                <a:highlight>
                  <a:srgbClr val="FFFFFF"/>
                </a:highlight>
                <a:latin typeface="Arial"/>
                <a:ea typeface="Arial"/>
                <a:cs typeface="Arial"/>
                <a:sym typeface="Arial"/>
              </a:rPr>
              <a:t>il</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StockItemID</a:t>
            </a:r>
            <a:endParaRPr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GROUP</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BY</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si</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StockItemID</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si</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StockItemName</a:t>
            </a:r>
            <a:endParaRPr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ORDER</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BY</a:t>
            </a:r>
            <a:r>
              <a:rPr lang="en" sz="1000">
                <a:solidFill>
                  <a:srgbClr val="000000"/>
                </a:solidFill>
                <a:highlight>
                  <a:srgbClr val="FFFFFF"/>
                </a:highlight>
                <a:latin typeface="Arial"/>
                <a:ea typeface="Arial"/>
                <a:cs typeface="Arial"/>
                <a:sym typeface="Arial"/>
              </a:rPr>
              <a:t> </a:t>
            </a:r>
            <a:r>
              <a:rPr i="1" lang="en" sz="1000">
                <a:solidFill>
                  <a:srgbClr val="006464"/>
                </a:solidFill>
                <a:highlight>
                  <a:srgbClr val="FFFFFF"/>
                </a:highlight>
                <a:latin typeface="Arial"/>
                <a:ea typeface="Arial"/>
                <a:cs typeface="Arial"/>
                <a:sym typeface="Arial"/>
              </a:rPr>
              <a:t>TotalTaxCollected</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DESC</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si</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StockItemName</a:t>
            </a:r>
            <a:r>
              <a:rPr lang="en" sz="1000">
                <a:solidFill>
                  <a:srgbClr val="FF0000"/>
                </a:solidFill>
                <a:highlight>
                  <a:srgbClr val="FFFFFF"/>
                </a:highlight>
                <a:latin typeface="Arial"/>
                <a:ea typeface="Arial"/>
                <a:cs typeface="Arial"/>
                <a:sym typeface="Arial"/>
              </a:rPr>
              <a:t>;</a:t>
            </a:r>
            <a:endParaRPr sz="1000">
              <a:solidFill>
                <a:srgbClr val="FF0000"/>
              </a:solidFill>
              <a:highlight>
                <a:srgbClr val="FFFFFF"/>
              </a:highlight>
              <a:latin typeface="Arial"/>
              <a:ea typeface="Arial"/>
              <a:cs typeface="Arial"/>
              <a:sym typeface="Arial"/>
            </a:endParaRPr>
          </a:p>
          <a:p>
            <a:pPr indent="0" lvl="0" marL="2540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315" name="Google Shape;315;g384ae4e14be_0_34"/>
          <p:cNvSpPr txBox="1"/>
          <p:nvPr/>
        </p:nvSpPr>
        <p:spPr>
          <a:xfrm>
            <a:off x="3310150" y="2978875"/>
            <a:ext cx="5226900" cy="1858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100"/>
              <a:t>Identifies </a:t>
            </a:r>
            <a:r>
              <a:rPr b="1" lang="en" sz="1100"/>
              <a:t>which products drive the most tax</a:t>
            </a:r>
            <a:endParaRPr b="1" sz="1100"/>
          </a:p>
          <a:p>
            <a:pPr indent="0" lvl="0" marL="0" rtl="0" algn="l">
              <a:spcBef>
                <a:spcPts val="0"/>
              </a:spcBef>
              <a:spcAft>
                <a:spcPts val="0"/>
              </a:spcAft>
              <a:buNone/>
            </a:pPr>
            <a:r>
              <a:t/>
            </a:r>
            <a:endParaRPr b="1" sz="1100"/>
          </a:p>
          <a:p>
            <a:pPr indent="0" lvl="0" marL="0" rtl="0" algn="l">
              <a:spcBef>
                <a:spcPts val="0"/>
              </a:spcBef>
              <a:spcAft>
                <a:spcPts val="0"/>
              </a:spcAft>
              <a:buNone/>
            </a:pPr>
            <a:r>
              <a:t/>
            </a:r>
            <a:endParaRPr b="1" sz="1100"/>
          </a:p>
          <a:p>
            <a:pPr indent="-298450" lvl="0" marL="457200" rtl="0" algn="l">
              <a:spcBef>
                <a:spcPts val="0"/>
              </a:spcBef>
              <a:spcAft>
                <a:spcPts val="0"/>
              </a:spcAft>
              <a:buSzPts val="1100"/>
              <a:buChar char="●"/>
            </a:pPr>
            <a:r>
              <a:rPr lang="en" sz="1100"/>
              <a:t>Pricing/tax policy review</a:t>
            </a:r>
            <a:endParaRPr sz="1100"/>
          </a:p>
          <a:p>
            <a:pPr indent="0" lvl="0" marL="0" rtl="0" algn="l">
              <a:spcBef>
                <a:spcPts val="0"/>
              </a:spcBef>
              <a:spcAft>
                <a:spcPts val="0"/>
              </a:spcAft>
              <a:buNone/>
            </a:pPr>
            <a:r>
              <a:t/>
            </a:r>
            <a:endParaRPr b="1" sz="1100"/>
          </a:p>
          <a:p>
            <a:pPr indent="-304800" lvl="0" marL="457200" rtl="0" algn="l">
              <a:spcBef>
                <a:spcPts val="0"/>
              </a:spcBef>
              <a:spcAft>
                <a:spcPts val="0"/>
              </a:spcAft>
              <a:buSzPts val="1200"/>
              <a:buChar char="●"/>
            </a:pPr>
            <a:r>
              <a:rPr lang="en" sz="1200"/>
              <a:t>Spotting high-impact items for audits</a:t>
            </a:r>
            <a:endParaRPr sz="1900">
              <a:solidFill>
                <a:schemeClr val="dk2"/>
              </a:solidFill>
              <a:latin typeface="Open Sans"/>
              <a:ea typeface="Open Sans"/>
              <a:cs typeface="Open Sans"/>
              <a:sym typeface="Open Sans"/>
            </a:endParaRPr>
          </a:p>
        </p:txBody>
      </p:sp>
      <p:pic>
        <p:nvPicPr>
          <p:cNvPr id="316" name="Google Shape;316;g384ae4e14be_0_34" title="query 9.png"/>
          <p:cNvPicPr preferRelativeResize="0"/>
          <p:nvPr/>
        </p:nvPicPr>
        <p:blipFill>
          <a:blip r:embed="rId3">
            <a:alphaModFix/>
          </a:blip>
          <a:stretch>
            <a:fillRect/>
          </a:stretch>
        </p:blipFill>
        <p:spPr>
          <a:xfrm>
            <a:off x="3279700" y="152400"/>
            <a:ext cx="5181525" cy="23050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384ae4e14be_0_88"/>
          <p:cNvSpPr txBox="1"/>
          <p:nvPr>
            <p:ph type="title"/>
          </p:nvPr>
        </p:nvSpPr>
        <p:spPr>
          <a:xfrm>
            <a:off x="319300" y="29765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10</a:t>
            </a:r>
            <a:endParaRPr/>
          </a:p>
        </p:txBody>
      </p:sp>
      <p:sp>
        <p:nvSpPr>
          <p:cNvPr id="322" name="Google Shape;322;g384ae4e14be_0_88"/>
          <p:cNvSpPr txBox="1"/>
          <p:nvPr>
            <p:ph idx="1" type="body"/>
          </p:nvPr>
        </p:nvSpPr>
        <p:spPr>
          <a:xfrm>
            <a:off x="243425" y="1053350"/>
            <a:ext cx="2687400" cy="4090200"/>
          </a:xfrm>
          <a:prstGeom prst="rect">
            <a:avLst/>
          </a:prstGeom>
        </p:spPr>
        <p:txBody>
          <a:bodyPr anchorCtr="0" anchor="t" bIns="91425" lIns="91425" spcFirstLastPara="1" rIns="91425" wrap="square" tIns="91425">
            <a:normAutofit lnSpcReduction="20000"/>
          </a:bodyPr>
          <a:lstStyle/>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a:t>
            </a:r>
            <a:r>
              <a:rPr b="1" lang="en" sz="1100">
                <a:solidFill>
                  <a:srgbClr val="800000"/>
                </a:solidFill>
                <a:highlight>
                  <a:srgbClr val="FFFFFF"/>
                </a:highlight>
                <a:latin typeface="Arial"/>
                <a:ea typeface="Arial"/>
                <a:cs typeface="Arial"/>
                <a:sym typeface="Arial"/>
              </a:rPr>
              <a:t>Planned average time by city (in hours) </a:t>
            </a:r>
            <a:endParaRPr b="1" sz="1100">
              <a:solidFill>
                <a:srgbClr val="800000"/>
              </a:solidFill>
              <a:highlight>
                <a:srgbClr val="FFFFFF"/>
              </a:highlight>
              <a:latin typeface="Arial"/>
              <a:ea typeface="Arial"/>
              <a:cs typeface="Arial"/>
              <a:sym typeface="Arial"/>
            </a:endParaRPr>
          </a:p>
          <a:p>
            <a:pPr indent="0" lvl="0" marL="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SELECT</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ci</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CityName</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b="1" lang="en" sz="1000">
                <a:solidFill>
                  <a:srgbClr val="000080"/>
                </a:solidFill>
                <a:highlight>
                  <a:srgbClr val="FFFFFF"/>
                </a:highlight>
                <a:latin typeface="Arial"/>
                <a:ea typeface="Arial"/>
                <a:cs typeface="Arial"/>
                <a:sym typeface="Arial"/>
              </a:rPr>
              <a:t>AVG</a:t>
            </a:r>
            <a:r>
              <a:rPr lang="en" sz="1000">
                <a:solidFill>
                  <a:srgbClr val="000000"/>
                </a:solidFill>
                <a:highlight>
                  <a:srgbClr val="FFFFFF"/>
                </a:highlight>
                <a:latin typeface="Arial"/>
                <a:ea typeface="Arial"/>
                <a:cs typeface="Arial"/>
                <a:sym typeface="Arial"/>
              </a:rPr>
              <a:t>(</a:t>
            </a:r>
            <a:r>
              <a:rPr b="1" lang="en" sz="1000">
                <a:solidFill>
                  <a:srgbClr val="000080"/>
                </a:solidFill>
                <a:highlight>
                  <a:srgbClr val="FFFFFF"/>
                </a:highlight>
                <a:latin typeface="Arial"/>
                <a:ea typeface="Arial"/>
                <a:cs typeface="Arial"/>
                <a:sym typeface="Arial"/>
              </a:rPr>
              <a:t>DATEDIFF</a:t>
            </a:r>
            <a:r>
              <a:rPr lang="en" sz="1000">
                <a:solidFill>
                  <a:srgbClr val="000000"/>
                </a:solidFill>
                <a:highlight>
                  <a:srgbClr val="FFFFFF"/>
                </a:highlight>
                <a:latin typeface="Arial"/>
                <a:ea typeface="Arial"/>
                <a:cs typeface="Arial"/>
                <a:sym typeface="Arial"/>
              </a:rPr>
              <a:t>(</a:t>
            </a:r>
            <a:r>
              <a:rPr lang="en" sz="1000" u="sng">
                <a:solidFill>
                  <a:srgbClr val="6C5151"/>
                </a:solidFill>
                <a:highlight>
                  <a:srgbClr val="FFFFFF"/>
                </a:highlight>
                <a:latin typeface="Arial"/>
                <a:ea typeface="Arial"/>
                <a:cs typeface="Arial"/>
                <a:sym typeface="Arial"/>
              </a:rPr>
              <a:t>minute</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o</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OrderDate</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o</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ExpectedDeliveryDate</a:t>
            </a:r>
            <a:r>
              <a:rPr lang="en" sz="1000">
                <a:solidFill>
                  <a:srgbClr val="000000"/>
                </a:solidFill>
                <a:highlight>
                  <a:srgbClr val="FFFFFF"/>
                </a:highlight>
                <a:latin typeface="Arial"/>
                <a:ea typeface="Arial"/>
                <a:cs typeface="Arial"/>
                <a:sym typeface="Arial"/>
              </a:rPr>
              <a:t>) / </a:t>
            </a:r>
            <a:r>
              <a:rPr lang="en" sz="1000">
                <a:solidFill>
                  <a:srgbClr val="0000FF"/>
                </a:solidFill>
                <a:highlight>
                  <a:srgbClr val="FFFFFF"/>
                </a:highlight>
                <a:latin typeface="Arial"/>
                <a:ea typeface="Arial"/>
                <a:cs typeface="Arial"/>
                <a:sym typeface="Arial"/>
              </a:rPr>
              <a:t>60.0</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006464"/>
                </a:solidFill>
                <a:highlight>
                  <a:srgbClr val="FFFFFF"/>
                </a:highlight>
                <a:latin typeface="Arial"/>
                <a:ea typeface="Arial"/>
                <a:cs typeface="Arial"/>
                <a:sym typeface="Arial"/>
              </a:rPr>
              <a:t>Avg_Hours_Planned</a:t>
            </a:r>
            <a:r>
              <a:rPr lang="en" sz="1000">
                <a:solidFill>
                  <a:srgbClr val="000000"/>
                </a:solidFill>
                <a:highlight>
                  <a:srgbClr val="FFFFFF"/>
                </a:highlight>
                <a:latin typeface="Arial"/>
                <a:ea typeface="Arial"/>
                <a:cs typeface="Arial"/>
                <a:sym typeface="Arial"/>
              </a:rPr>
              <a:t>,</a:t>
            </a:r>
            <a:endParaRPr sz="1000">
              <a:solidFill>
                <a:srgbClr val="0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b="1" lang="en" sz="1000">
                <a:solidFill>
                  <a:srgbClr val="000080"/>
                </a:solidFill>
                <a:highlight>
                  <a:srgbClr val="FFFFFF"/>
                </a:highlight>
                <a:latin typeface="Arial"/>
                <a:ea typeface="Arial"/>
                <a:cs typeface="Arial"/>
                <a:sym typeface="Arial"/>
              </a:rPr>
              <a:t>COUNT</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006464"/>
                </a:solidFill>
                <a:highlight>
                  <a:srgbClr val="FFFFFF"/>
                </a:highlight>
                <a:latin typeface="Arial"/>
                <a:ea typeface="Arial"/>
                <a:cs typeface="Arial"/>
                <a:sym typeface="Arial"/>
              </a:rPr>
              <a:t>Orders</a:t>
            </a:r>
            <a:endParaRPr i="1"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FROM</a:t>
            </a:r>
            <a:r>
              <a:rPr lang="en" sz="1000">
                <a:solidFill>
                  <a:srgbClr val="000000"/>
                </a:solidFill>
                <a:highlight>
                  <a:srgbClr val="FFFFFF"/>
                </a:highlight>
                <a:latin typeface="Arial"/>
                <a:ea typeface="Arial"/>
                <a:cs typeface="Arial"/>
                <a:sym typeface="Arial"/>
              </a:rPr>
              <a:t> </a:t>
            </a:r>
            <a:r>
              <a:rPr lang="en" sz="1000">
                <a:solidFill>
                  <a:srgbClr val="956037"/>
                </a:solidFill>
                <a:highlight>
                  <a:srgbClr val="FFFFFF"/>
                </a:highlight>
                <a:latin typeface="Arial"/>
                <a:ea typeface="Arial"/>
                <a:cs typeface="Arial"/>
                <a:sym typeface="Arial"/>
              </a:rPr>
              <a:t>Sales</a:t>
            </a:r>
            <a:r>
              <a:rPr lang="en" sz="1000">
                <a:solidFill>
                  <a:srgbClr val="000000"/>
                </a:solidFill>
                <a:highlight>
                  <a:srgbClr val="FFFFFF"/>
                </a:highlight>
                <a:latin typeface="Arial"/>
                <a:ea typeface="Arial"/>
                <a:cs typeface="Arial"/>
                <a:sym typeface="Arial"/>
              </a:rPr>
              <a:t>.</a:t>
            </a:r>
            <a:r>
              <a:rPr lang="en" sz="1000">
                <a:solidFill>
                  <a:srgbClr val="8E00C6"/>
                </a:solidFill>
                <a:highlight>
                  <a:srgbClr val="FFFFFF"/>
                </a:highlight>
                <a:latin typeface="Arial"/>
                <a:ea typeface="Arial"/>
                <a:cs typeface="Arial"/>
                <a:sym typeface="Arial"/>
              </a:rPr>
              <a:t>Orders</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o</a:t>
            </a:r>
            <a:endParaRPr i="1" sz="1000">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JOIN</a:t>
            </a:r>
            <a:r>
              <a:rPr lang="en" sz="1000">
                <a:solidFill>
                  <a:srgbClr val="000000"/>
                </a:solidFill>
                <a:highlight>
                  <a:srgbClr val="FFFFFF"/>
                </a:highlight>
                <a:latin typeface="Arial"/>
                <a:ea typeface="Arial"/>
                <a:cs typeface="Arial"/>
                <a:sym typeface="Arial"/>
              </a:rPr>
              <a:t> </a:t>
            </a:r>
            <a:r>
              <a:rPr lang="en" sz="1000">
                <a:solidFill>
                  <a:srgbClr val="956037"/>
                </a:solidFill>
                <a:highlight>
                  <a:srgbClr val="FFFFFF"/>
                </a:highlight>
                <a:latin typeface="Arial"/>
                <a:ea typeface="Arial"/>
                <a:cs typeface="Arial"/>
                <a:sym typeface="Arial"/>
              </a:rPr>
              <a:t>Sales</a:t>
            </a:r>
            <a:r>
              <a:rPr lang="en" sz="1000">
                <a:solidFill>
                  <a:srgbClr val="000000"/>
                </a:solidFill>
                <a:highlight>
                  <a:srgbClr val="FFFFFF"/>
                </a:highlight>
                <a:latin typeface="Arial"/>
                <a:ea typeface="Arial"/>
                <a:cs typeface="Arial"/>
                <a:sym typeface="Arial"/>
              </a:rPr>
              <a:t>.</a:t>
            </a:r>
            <a:r>
              <a:rPr lang="en" sz="1000">
                <a:solidFill>
                  <a:srgbClr val="8E00C6"/>
                </a:solidFill>
                <a:highlight>
                  <a:srgbClr val="FFFFFF"/>
                </a:highlight>
                <a:latin typeface="Arial"/>
                <a:ea typeface="Arial"/>
                <a:cs typeface="Arial"/>
                <a:sym typeface="Arial"/>
              </a:rPr>
              <a:t>Customers</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ON</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CustomerID</a:t>
            </a:r>
            <a:r>
              <a:rPr lang="en" sz="1000">
                <a:solidFill>
                  <a:srgbClr val="000000"/>
                </a:solidFill>
                <a:highlight>
                  <a:srgbClr val="FFFFFF"/>
                </a:highlight>
                <a:latin typeface="Arial"/>
                <a:ea typeface="Arial"/>
                <a:cs typeface="Arial"/>
                <a:sym typeface="Arial"/>
              </a:rPr>
              <a:t> = </a:t>
            </a:r>
            <a:r>
              <a:rPr i="1" lang="en" sz="1000">
                <a:solidFill>
                  <a:srgbClr val="8E00C6"/>
                </a:solidFill>
                <a:highlight>
                  <a:srgbClr val="FFFFFF"/>
                </a:highlight>
                <a:latin typeface="Arial"/>
                <a:ea typeface="Arial"/>
                <a:cs typeface="Arial"/>
                <a:sym typeface="Arial"/>
              </a:rPr>
              <a:t>o</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CustomerID</a:t>
            </a:r>
            <a:endParaRPr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JOIN</a:t>
            </a:r>
            <a:r>
              <a:rPr lang="en" sz="1000">
                <a:solidFill>
                  <a:srgbClr val="000000"/>
                </a:solidFill>
                <a:highlight>
                  <a:srgbClr val="FFFFFF"/>
                </a:highlight>
                <a:latin typeface="Arial"/>
                <a:ea typeface="Arial"/>
                <a:cs typeface="Arial"/>
                <a:sym typeface="Arial"/>
              </a:rPr>
              <a:t> </a:t>
            </a:r>
            <a:r>
              <a:rPr lang="en" sz="1000">
                <a:solidFill>
                  <a:srgbClr val="956037"/>
                </a:solidFill>
                <a:highlight>
                  <a:srgbClr val="FFFFFF"/>
                </a:highlight>
                <a:latin typeface="Arial"/>
                <a:ea typeface="Arial"/>
                <a:cs typeface="Arial"/>
                <a:sym typeface="Arial"/>
              </a:rPr>
              <a:t>Application</a:t>
            </a:r>
            <a:r>
              <a:rPr lang="en" sz="1000">
                <a:solidFill>
                  <a:srgbClr val="000000"/>
                </a:solidFill>
                <a:highlight>
                  <a:srgbClr val="FFFFFF"/>
                </a:highlight>
                <a:latin typeface="Arial"/>
                <a:ea typeface="Arial"/>
                <a:cs typeface="Arial"/>
                <a:sym typeface="Arial"/>
              </a:rPr>
              <a:t>.</a:t>
            </a:r>
            <a:r>
              <a:rPr lang="en" sz="1000">
                <a:solidFill>
                  <a:srgbClr val="8E00C6"/>
                </a:solidFill>
                <a:highlight>
                  <a:srgbClr val="FFFFFF"/>
                </a:highlight>
                <a:latin typeface="Arial"/>
                <a:ea typeface="Arial"/>
                <a:cs typeface="Arial"/>
                <a:sym typeface="Arial"/>
              </a:rPr>
              <a:t>Cities</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ci</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ON</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ci</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CityID</a:t>
            </a:r>
            <a:r>
              <a:rPr lang="en" sz="1000">
                <a:solidFill>
                  <a:srgbClr val="000000"/>
                </a:solidFill>
                <a:highlight>
                  <a:srgbClr val="FFFFFF"/>
                </a:highlight>
                <a:latin typeface="Arial"/>
                <a:ea typeface="Arial"/>
                <a:cs typeface="Arial"/>
                <a:sym typeface="Arial"/>
              </a:rPr>
              <a:t> = </a:t>
            </a:r>
            <a:r>
              <a:rPr i="1" lang="en" sz="1000">
                <a:solidFill>
                  <a:srgbClr val="8E00C6"/>
                </a:solidFill>
                <a:highlight>
                  <a:srgbClr val="FFFFFF"/>
                </a:highlight>
                <a:latin typeface="Arial"/>
                <a:ea typeface="Arial"/>
                <a:cs typeface="Arial"/>
                <a:sym typeface="Arial"/>
              </a:rPr>
              <a:t>c</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DeliveryCityID</a:t>
            </a:r>
            <a:endParaRPr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WHERE</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o</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OrderDate</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IS</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NOT</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NULL</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AND</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o</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ExpectedDeliveryDate</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IS</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NOT</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NULL</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AND</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o</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ExpectedDeliveryDate</a:t>
            </a:r>
            <a:r>
              <a:rPr lang="en" sz="1000">
                <a:solidFill>
                  <a:srgbClr val="000000"/>
                </a:solidFill>
                <a:highlight>
                  <a:srgbClr val="FFFFFF"/>
                </a:highlight>
                <a:latin typeface="Arial"/>
                <a:ea typeface="Arial"/>
                <a:cs typeface="Arial"/>
                <a:sym typeface="Arial"/>
              </a:rPr>
              <a:t> &gt;= </a:t>
            </a:r>
            <a:r>
              <a:rPr i="1" lang="en" sz="1000">
                <a:solidFill>
                  <a:srgbClr val="8E00C6"/>
                </a:solidFill>
                <a:highlight>
                  <a:srgbClr val="FFFFFF"/>
                </a:highlight>
                <a:latin typeface="Arial"/>
                <a:ea typeface="Arial"/>
                <a:cs typeface="Arial"/>
                <a:sym typeface="Arial"/>
              </a:rPr>
              <a:t>o</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OrderDate</a:t>
            </a:r>
            <a:endParaRPr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GROUP</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BY</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ci</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CityName</a:t>
            </a:r>
            <a:endParaRPr sz="1000">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sz="1000">
                <a:solidFill>
                  <a:srgbClr val="800000"/>
                </a:solidFill>
                <a:highlight>
                  <a:srgbClr val="FFFFFF"/>
                </a:highlight>
                <a:latin typeface="Arial"/>
                <a:ea typeface="Arial"/>
                <a:cs typeface="Arial"/>
                <a:sym typeface="Arial"/>
              </a:rPr>
              <a:t>ORDER</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BY</a:t>
            </a:r>
            <a:r>
              <a:rPr lang="en" sz="1000">
                <a:solidFill>
                  <a:srgbClr val="000000"/>
                </a:solidFill>
                <a:highlight>
                  <a:srgbClr val="FFFFFF"/>
                </a:highlight>
                <a:latin typeface="Arial"/>
                <a:ea typeface="Arial"/>
                <a:cs typeface="Arial"/>
                <a:sym typeface="Arial"/>
              </a:rPr>
              <a:t> </a:t>
            </a:r>
            <a:r>
              <a:rPr i="1" lang="en" sz="1000">
                <a:solidFill>
                  <a:srgbClr val="006464"/>
                </a:solidFill>
                <a:highlight>
                  <a:srgbClr val="FFFFFF"/>
                </a:highlight>
                <a:latin typeface="Arial"/>
                <a:ea typeface="Arial"/>
                <a:cs typeface="Arial"/>
                <a:sym typeface="Arial"/>
              </a:rPr>
              <a:t>Avg_Hours_Planned</a:t>
            </a:r>
            <a:r>
              <a:rPr lang="en" sz="1000">
                <a:solidFill>
                  <a:srgbClr val="000000"/>
                </a:solidFill>
                <a:highlight>
                  <a:srgbClr val="FFFFFF"/>
                </a:highlight>
                <a:latin typeface="Arial"/>
                <a:ea typeface="Arial"/>
                <a:cs typeface="Arial"/>
                <a:sym typeface="Arial"/>
              </a:rPr>
              <a:t> </a:t>
            </a:r>
            <a:r>
              <a:rPr b="1" lang="en" sz="1000">
                <a:solidFill>
                  <a:srgbClr val="800000"/>
                </a:solidFill>
                <a:highlight>
                  <a:srgbClr val="FFFFFF"/>
                </a:highlight>
                <a:latin typeface="Arial"/>
                <a:ea typeface="Arial"/>
                <a:cs typeface="Arial"/>
                <a:sym typeface="Arial"/>
              </a:rPr>
              <a:t>ASC</a:t>
            </a:r>
            <a:r>
              <a:rPr lang="en" sz="1000">
                <a:solidFill>
                  <a:srgbClr val="000000"/>
                </a:solidFill>
                <a:highlight>
                  <a:srgbClr val="FFFFFF"/>
                </a:highlight>
                <a:latin typeface="Arial"/>
                <a:ea typeface="Arial"/>
                <a:cs typeface="Arial"/>
                <a:sym typeface="Arial"/>
              </a:rPr>
              <a:t>, </a:t>
            </a:r>
            <a:r>
              <a:rPr i="1" lang="en" sz="1000">
                <a:solidFill>
                  <a:srgbClr val="8E00C6"/>
                </a:solidFill>
                <a:highlight>
                  <a:srgbClr val="FFFFFF"/>
                </a:highlight>
                <a:latin typeface="Arial"/>
                <a:ea typeface="Arial"/>
                <a:cs typeface="Arial"/>
                <a:sym typeface="Arial"/>
              </a:rPr>
              <a:t>ci</a:t>
            </a:r>
            <a:r>
              <a:rPr lang="en" sz="1000">
                <a:solidFill>
                  <a:srgbClr val="000000"/>
                </a:solidFill>
                <a:highlight>
                  <a:srgbClr val="FFFFFF"/>
                </a:highlight>
                <a:latin typeface="Arial"/>
                <a:ea typeface="Arial"/>
                <a:cs typeface="Arial"/>
                <a:sym typeface="Arial"/>
              </a:rPr>
              <a:t>.</a:t>
            </a:r>
            <a:r>
              <a:rPr lang="en" sz="1000">
                <a:solidFill>
                  <a:srgbClr val="006464"/>
                </a:solidFill>
                <a:highlight>
                  <a:srgbClr val="FFFFFF"/>
                </a:highlight>
                <a:latin typeface="Arial"/>
                <a:ea typeface="Arial"/>
                <a:cs typeface="Arial"/>
                <a:sym typeface="Arial"/>
              </a:rPr>
              <a:t>CityName</a:t>
            </a:r>
            <a:r>
              <a:rPr lang="en" sz="1000">
                <a:solidFill>
                  <a:srgbClr val="FF0000"/>
                </a:solidFill>
                <a:highlight>
                  <a:srgbClr val="FFFFFF"/>
                </a:highlight>
                <a:latin typeface="Arial"/>
                <a:ea typeface="Arial"/>
                <a:cs typeface="Arial"/>
                <a:sym typeface="Arial"/>
              </a:rPr>
              <a:t>;</a:t>
            </a:r>
            <a:endParaRPr sz="1000">
              <a:solidFill>
                <a:srgbClr val="FF0000"/>
              </a:solidFill>
              <a:highlight>
                <a:srgbClr val="FFFFFF"/>
              </a:highlight>
              <a:latin typeface="Arial"/>
              <a:ea typeface="Arial"/>
              <a:cs typeface="Arial"/>
              <a:sym typeface="Arial"/>
            </a:endParaRPr>
          </a:p>
          <a:p>
            <a:pPr indent="0" lvl="0" marL="2540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25400" rtl="0" algn="l">
              <a:spcBef>
                <a:spcPts val="0"/>
              </a:spcBef>
              <a:spcAft>
                <a:spcPts val="0"/>
              </a:spcAft>
              <a:buNone/>
            </a:pPr>
            <a:r>
              <a:t/>
            </a:r>
            <a:endParaRPr b="1" sz="1000">
              <a:solidFill>
                <a:srgbClr val="80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323" name="Google Shape;323;g384ae4e14be_0_88"/>
          <p:cNvSpPr txBox="1"/>
          <p:nvPr/>
        </p:nvSpPr>
        <p:spPr>
          <a:xfrm>
            <a:off x="3310150" y="2978875"/>
            <a:ext cx="5226900" cy="2002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Avg time = OrderDate → ExpectedDeliveryDate </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Gives ops/logistics a </a:t>
            </a:r>
            <a:r>
              <a:rPr b="1" lang="en" sz="1100"/>
              <a:t>city-level contract view</a:t>
            </a:r>
            <a:r>
              <a:rPr lang="en" sz="1100"/>
              <a:t> of planned lead times.</a:t>
            </a:r>
            <a:endParaRPr sz="1100"/>
          </a:p>
          <a:p>
            <a:pPr indent="0" lvl="0" marL="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Good baseline to compare against </a:t>
            </a:r>
            <a:r>
              <a:rPr b="1" lang="en" sz="1100"/>
              <a:t>actuals</a:t>
            </a:r>
            <a:r>
              <a:rPr lang="en" sz="1100"/>
              <a:t> (Order→Invoice) to spot cities running late.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Note: Queries 8,9 &amp; 10 are aided by an LLM (ChatGPT) but some adjustments and code testings were made by myself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pic>
        <p:nvPicPr>
          <p:cNvPr id="324" name="Google Shape;324;g384ae4e14be_0_88" title="query 10.png"/>
          <p:cNvPicPr preferRelativeResize="0"/>
          <p:nvPr/>
        </p:nvPicPr>
        <p:blipFill>
          <a:blip r:embed="rId3">
            <a:alphaModFix/>
          </a:blip>
          <a:stretch>
            <a:fillRect/>
          </a:stretch>
        </p:blipFill>
        <p:spPr>
          <a:xfrm>
            <a:off x="4122450" y="297650"/>
            <a:ext cx="3602325" cy="2544675"/>
          </a:xfrm>
          <a:prstGeom prst="rect">
            <a:avLst/>
          </a:prstGeom>
          <a:noFill/>
          <a:ln>
            <a:noFill/>
          </a:ln>
        </p:spPr>
      </p:pic>
    </p:spTree>
  </p:cSld>
  <p:clrMapOvr>
    <a:masterClrMapping/>
  </p:clrMapOvr>
  <p:transition spd="med">
    <p:fade thruBlk="1"/>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382518fb76b_0_5"/>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Renzo Salazar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383bc92741b_1_0"/>
          <p:cNvSpPr txBox="1"/>
          <p:nvPr>
            <p:ph type="title"/>
          </p:nvPr>
        </p:nvSpPr>
        <p:spPr>
          <a:xfrm>
            <a:off x="221275" y="46925"/>
            <a:ext cx="1434600" cy="755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2400"/>
              <a:buNone/>
            </a:pPr>
            <a:r>
              <a:rPr lang="en"/>
              <a:t>QUERY 1</a:t>
            </a:r>
            <a:endParaRPr/>
          </a:p>
        </p:txBody>
      </p:sp>
      <p:sp>
        <p:nvSpPr>
          <p:cNvPr id="335" name="Google Shape;335;g383bc92741b_1_0"/>
          <p:cNvSpPr txBox="1"/>
          <p:nvPr>
            <p:ph idx="1" type="body"/>
          </p:nvPr>
        </p:nvSpPr>
        <p:spPr>
          <a:xfrm>
            <a:off x="221275" y="802625"/>
            <a:ext cx="2808000" cy="2272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Arial"/>
                <a:ea typeface="Arial"/>
                <a:cs typeface="Arial"/>
                <a:sym typeface="Arial"/>
              </a:rPr>
              <a:t>USE WideWorldImporters;</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GO</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SELECT</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  o.OrderID,</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  o.OrderDate,</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  c.CustomerID,</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  c.CustomerName</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FROM Sales.Orders AS o</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INNER JOIN Sales.Customers AS c</a:t>
            </a:r>
            <a:endParaRPr>
              <a:solidFill>
                <a:srgbClr val="000000"/>
              </a:solidFill>
              <a:latin typeface="Arial"/>
              <a:ea typeface="Arial"/>
              <a:cs typeface="Arial"/>
              <a:sym typeface="Arial"/>
            </a:endParaRPr>
          </a:p>
          <a:p>
            <a:pPr indent="0" lvl="0" marL="0" rtl="0" algn="l">
              <a:lnSpc>
                <a:spcPct val="115000"/>
              </a:lnSpc>
              <a:spcBef>
                <a:spcPts val="0"/>
              </a:spcBef>
              <a:spcAft>
                <a:spcPts val="0"/>
              </a:spcAft>
              <a:buSzPts val="1200"/>
              <a:buNone/>
            </a:pPr>
            <a:r>
              <a:rPr lang="en">
                <a:solidFill>
                  <a:srgbClr val="000000"/>
                </a:solidFill>
                <a:latin typeface="Arial"/>
                <a:ea typeface="Arial"/>
                <a:cs typeface="Arial"/>
                <a:sym typeface="Arial"/>
              </a:rPr>
              <a:t>  ON c.CustomerID = o.CustomerID;</a:t>
            </a:r>
            <a:endParaRPr>
              <a:solidFill>
                <a:srgbClr val="000000"/>
              </a:solidFill>
              <a:latin typeface="Arial"/>
              <a:ea typeface="Arial"/>
              <a:cs typeface="Arial"/>
              <a:sym typeface="Arial"/>
            </a:endParaRPr>
          </a:p>
        </p:txBody>
      </p:sp>
      <p:pic>
        <p:nvPicPr>
          <p:cNvPr id="336" name="Google Shape;336;g383bc92741b_1_0"/>
          <p:cNvPicPr preferRelativeResize="0"/>
          <p:nvPr/>
        </p:nvPicPr>
        <p:blipFill rotWithShape="1">
          <a:blip r:embed="rId3">
            <a:alphaModFix/>
          </a:blip>
          <a:srcRect b="0" l="0" r="0" t="0"/>
          <a:stretch/>
        </p:blipFill>
        <p:spPr>
          <a:xfrm>
            <a:off x="2871750" y="299375"/>
            <a:ext cx="3016150" cy="3933026"/>
          </a:xfrm>
          <a:prstGeom prst="rect">
            <a:avLst/>
          </a:prstGeom>
          <a:noFill/>
          <a:ln>
            <a:noFill/>
          </a:ln>
        </p:spPr>
      </p:pic>
      <p:sp>
        <p:nvSpPr>
          <p:cNvPr id="337" name="Google Shape;337;g383bc92741b_1_0"/>
          <p:cNvSpPr txBox="1"/>
          <p:nvPr>
            <p:ph idx="1" type="body"/>
          </p:nvPr>
        </p:nvSpPr>
        <p:spPr>
          <a:xfrm>
            <a:off x="5978350" y="378500"/>
            <a:ext cx="3081600" cy="40974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1200"/>
              </a:spcBef>
              <a:spcAft>
                <a:spcPts val="0"/>
              </a:spcAft>
              <a:buClr>
                <a:srgbClr val="000000"/>
              </a:buClr>
              <a:buSzPts val="1600"/>
              <a:buFont typeface="Arial"/>
              <a:buChar char="●"/>
            </a:pPr>
            <a:r>
              <a:rPr lang="en" sz="1600">
                <a:solidFill>
                  <a:srgbClr val="000000"/>
                </a:solidFill>
                <a:latin typeface="Arial"/>
                <a:ea typeface="Arial"/>
                <a:cs typeface="Arial"/>
                <a:sym typeface="Arial"/>
              </a:rPr>
              <a:t>Simple view of who ordered what and when.</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Links order activity and Customer IDs to actual customer names.</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We can use this data to see which customers placed the most orders and also easily see repeat customers.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383bc92741b_1_7"/>
          <p:cNvSpPr txBox="1"/>
          <p:nvPr>
            <p:ph type="title"/>
          </p:nvPr>
        </p:nvSpPr>
        <p:spPr>
          <a:xfrm>
            <a:off x="221275" y="46925"/>
            <a:ext cx="1434600" cy="755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2400"/>
              <a:buNone/>
            </a:pPr>
            <a:r>
              <a:rPr lang="en"/>
              <a:t>QUERY 2</a:t>
            </a:r>
            <a:endParaRPr/>
          </a:p>
        </p:txBody>
      </p:sp>
      <p:sp>
        <p:nvSpPr>
          <p:cNvPr id="343" name="Google Shape;343;g383bc92741b_1_7"/>
          <p:cNvSpPr txBox="1"/>
          <p:nvPr>
            <p:ph idx="1" type="body"/>
          </p:nvPr>
        </p:nvSpPr>
        <p:spPr>
          <a:xfrm>
            <a:off x="221275" y="802625"/>
            <a:ext cx="2808000" cy="22722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rgbClr val="000000"/>
                </a:solidFill>
                <a:latin typeface="Arial"/>
                <a:ea typeface="Arial"/>
                <a:cs typeface="Arial"/>
                <a:sym typeface="Arial"/>
              </a:rPr>
              <a:t>USE WideWorldImporters;</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GO</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SELECT</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  ol.OrderLineID,</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  ol.OrderID,</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  ol.StockItemID,</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  si.StockItemName,</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  ol.Quantity,</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  ol.UnitPrice</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FROM Warehouse.StockItems AS si</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RIGHT JOIN Sales.OrderLines AS ol</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  ON si.StockItemID = ol.StockItemID</a:t>
            </a:r>
            <a:endParaRPr>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ORDER BY ol.OrderID;</a:t>
            </a:r>
            <a:endParaRPr>
              <a:solidFill>
                <a:srgbClr val="000000"/>
              </a:solidFill>
              <a:latin typeface="Arial"/>
              <a:ea typeface="Arial"/>
              <a:cs typeface="Arial"/>
              <a:sym typeface="Arial"/>
            </a:endParaRPr>
          </a:p>
        </p:txBody>
      </p:sp>
      <p:sp>
        <p:nvSpPr>
          <p:cNvPr id="344" name="Google Shape;344;g383bc92741b_1_7"/>
          <p:cNvSpPr txBox="1"/>
          <p:nvPr>
            <p:ph idx="1" type="body"/>
          </p:nvPr>
        </p:nvSpPr>
        <p:spPr>
          <a:xfrm>
            <a:off x="113050" y="3254900"/>
            <a:ext cx="8257500" cy="1888500"/>
          </a:xfrm>
          <a:prstGeom prst="rect">
            <a:avLst/>
          </a:prstGeom>
          <a:noFill/>
          <a:ln>
            <a:noFill/>
          </a:ln>
        </p:spPr>
        <p:txBody>
          <a:bodyPr anchorCtr="0" anchor="t" bIns="91425" lIns="91425" spcFirstLastPara="1" rIns="91425" wrap="square" tIns="91425">
            <a:normAutofit fontScale="92500"/>
          </a:bodyPr>
          <a:lstStyle/>
          <a:p>
            <a:pPr indent="-322580" lvl="0" marL="457200" rtl="0" algn="l">
              <a:spcBef>
                <a:spcPts val="0"/>
              </a:spcBef>
              <a:spcAft>
                <a:spcPts val="0"/>
              </a:spcAft>
              <a:buClr>
                <a:srgbClr val="000000"/>
              </a:buClr>
              <a:buSzPct val="100000"/>
              <a:buFont typeface="Arial"/>
              <a:buChar char="●"/>
            </a:pPr>
            <a:r>
              <a:rPr lang="en" sz="1600">
                <a:solidFill>
                  <a:srgbClr val="000000"/>
                </a:solidFill>
                <a:latin typeface="Arial"/>
                <a:ea typeface="Arial"/>
                <a:cs typeface="Arial"/>
                <a:sym typeface="Arial"/>
              </a:rPr>
              <a:t>Shows detailed order line information, including product names, quantities, and unit prices.</a:t>
            </a:r>
            <a:endParaRPr sz="1600">
              <a:solidFill>
                <a:srgbClr val="000000"/>
              </a:solidFill>
              <a:latin typeface="Arial"/>
              <a:ea typeface="Arial"/>
              <a:cs typeface="Arial"/>
              <a:sym typeface="Arial"/>
            </a:endParaRPr>
          </a:p>
          <a:p>
            <a:pPr indent="-322580" lvl="0" marL="457200" rtl="0" algn="l">
              <a:spcBef>
                <a:spcPts val="0"/>
              </a:spcBef>
              <a:spcAft>
                <a:spcPts val="0"/>
              </a:spcAft>
              <a:buClr>
                <a:srgbClr val="000000"/>
              </a:buClr>
              <a:buSzPct val="100000"/>
              <a:buFont typeface="Arial"/>
              <a:buChar char="●"/>
            </a:pPr>
            <a:r>
              <a:rPr lang="en" sz="1600">
                <a:solidFill>
                  <a:srgbClr val="000000"/>
                </a:solidFill>
                <a:latin typeface="Arial"/>
                <a:ea typeface="Arial"/>
                <a:cs typeface="Arial"/>
                <a:sym typeface="Arial"/>
              </a:rPr>
              <a:t>RIGHT JOIN ensures all order lines are included, even if a product record is missing, exposing potential data gaps.</a:t>
            </a:r>
            <a:endParaRPr sz="1600">
              <a:solidFill>
                <a:srgbClr val="000000"/>
              </a:solidFill>
              <a:latin typeface="Arial"/>
              <a:ea typeface="Arial"/>
              <a:cs typeface="Arial"/>
              <a:sym typeface="Arial"/>
            </a:endParaRPr>
          </a:p>
          <a:p>
            <a:pPr indent="-322580" lvl="0" marL="457200" rtl="0" algn="l">
              <a:spcBef>
                <a:spcPts val="0"/>
              </a:spcBef>
              <a:spcAft>
                <a:spcPts val="0"/>
              </a:spcAft>
              <a:buClr>
                <a:srgbClr val="000000"/>
              </a:buClr>
              <a:buSzPct val="100000"/>
              <a:buFont typeface="Arial"/>
              <a:buChar char="●"/>
            </a:pPr>
            <a:r>
              <a:rPr lang="en" sz="1600">
                <a:solidFill>
                  <a:srgbClr val="000000"/>
                </a:solidFill>
                <a:latin typeface="Arial"/>
                <a:ea typeface="Arial"/>
                <a:cs typeface="Arial"/>
                <a:sym typeface="Arial"/>
              </a:rPr>
              <a:t>Highlights which products are most frequently ordered, helping guide inventory and stocking decisions.</a:t>
            </a:r>
            <a:endParaRPr sz="1600">
              <a:solidFill>
                <a:srgbClr val="000000"/>
              </a:solidFill>
              <a:latin typeface="Arial"/>
              <a:ea typeface="Arial"/>
              <a:cs typeface="Arial"/>
              <a:sym typeface="Arial"/>
            </a:endParaRPr>
          </a:p>
          <a:p>
            <a:pPr indent="0" lvl="0" marL="0" rtl="0" algn="l">
              <a:lnSpc>
                <a:spcPct val="115000"/>
              </a:lnSpc>
              <a:spcBef>
                <a:spcPts val="1200"/>
              </a:spcBef>
              <a:spcAft>
                <a:spcPts val="0"/>
              </a:spcAft>
              <a:buSzPct val="100000"/>
              <a:buNone/>
            </a:pPr>
            <a:r>
              <a:t/>
            </a:r>
            <a:endParaRPr/>
          </a:p>
        </p:txBody>
      </p:sp>
      <p:pic>
        <p:nvPicPr>
          <p:cNvPr id="345" name="Google Shape;345;g383bc92741b_1_7"/>
          <p:cNvPicPr preferRelativeResize="0"/>
          <p:nvPr/>
        </p:nvPicPr>
        <p:blipFill rotWithShape="1">
          <a:blip r:embed="rId3">
            <a:alphaModFix/>
          </a:blip>
          <a:srcRect b="0" l="0" r="0" t="0"/>
          <a:stretch/>
        </p:blipFill>
        <p:spPr>
          <a:xfrm>
            <a:off x="3559800" y="203150"/>
            <a:ext cx="5584200" cy="28716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383bc92741b_1_14"/>
          <p:cNvSpPr txBox="1"/>
          <p:nvPr>
            <p:ph type="title"/>
          </p:nvPr>
        </p:nvSpPr>
        <p:spPr>
          <a:xfrm>
            <a:off x="221275" y="46925"/>
            <a:ext cx="1434600" cy="755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2400"/>
              <a:buNone/>
            </a:pPr>
            <a:r>
              <a:rPr lang="en"/>
              <a:t>QUERY 3</a:t>
            </a:r>
            <a:endParaRPr/>
          </a:p>
        </p:txBody>
      </p:sp>
      <p:sp>
        <p:nvSpPr>
          <p:cNvPr id="351" name="Google Shape;351;g383bc92741b_1_14"/>
          <p:cNvSpPr txBox="1"/>
          <p:nvPr>
            <p:ph idx="1" type="body"/>
          </p:nvPr>
        </p:nvSpPr>
        <p:spPr>
          <a:xfrm>
            <a:off x="221275" y="802625"/>
            <a:ext cx="4215300" cy="29949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USE WideWorldImporters;</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GO</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SELECT</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  dm.DeliveryMethodName,</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  AVG(DATEDIFF(day, i.InvoiceDate, i.ConfirmedDeliveryTime)) AS AvgDaysToConfirm</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FROM Sales.Invoices AS i</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INNER JOIN Application.DeliveryMethods AS dm</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  ON dm.DeliveryMethodID = i.DeliveryMethodID</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WHERE i.ConfirmedDeliveryTime IS NOT NULL</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GROUP BY dm.DeliveryMethodName</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SzPts val="852"/>
              <a:buNone/>
            </a:pPr>
            <a:r>
              <a:rPr lang="en" sz="1230">
                <a:solidFill>
                  <a:srgbClr val="000000"/>
                </a:solidFill>
                <a:latin typeface="Arial"/>
                <a:ea typeface="Arial"/>
                <a:cs typeface="Arial"/>
                <a:sym typeface="Arial"/>
              </a:rPr>
              <a:t>ORDER BY AvgDaysToConfirm;</a:t>
            </a:r>
            <a:endParaRPr sz="1230">
              <a:solidFill>
                <a:srgbClr val="000000"/>
              </a:solidFill>
              <a:latin typeface="Arial"/>
              <a:ea typeface="Arial"/>
              <a:cs typeface="Arial"/>
              <a:sym typeface="Arial"/>
            </a:endParaRPr>
          </a:p>
        </p:txBody>
      </p:sp>
      <p:sp>
        <p:nvSpPr>
          <p:cNvPr id="352" name="Google Shape;352;g383bc92741b_1_14"/>
          <p:cNvSpPr txBox="1"/>
          <p:nvPr>
            <p:ph idx="1" type="body"/>
          </p:nvPr>
        </p:nvSpPr>
        <p:spPr>
          <a:xfrm>
            <a:off x="4719225" y="802625"/>
            <a:ext cx="4013100" cy="3741000"/>
          </a:xfrm>
          <a:prstGeom prst="rect">
            <a:avLst/>
          </a:prstGeom>
          <a:noFill/>
          <a:ln>
            <a:noFill/>
          </a:ln>
        </p:spPr>
        <p:txBody>
          <a:bodyPr anchorCtr="0" anchor="t" bIns="91425" lIns="91425" spcFirstLastPara="1" rIns="91425" wrap="square" tIns="91425">
            <a:normAutofit lnSpcReduction="10000"/>
          </a:bodyPr>
          <a:lstStyle/>
          <a:p>
            <a:pPr indent="0" lvl="0" marL="457200" rtl="0" algn="l">
              <a:lnSpc>
                <a:spcPct val="115000"/>
              </a:lnSpc>
              <a:spcBef>
                <a:spcPts val="1200"/>
              </a:spcBef>
              <a:spcAft>
                <a:spcPts val="0"/>
              </a:spcAft>
              <a:buSzPts val="1200"/>
              <a:buNone/>
            </a:pPr>
            <a:r>
              <a:t/>
            </a:r>
            <a:endParaRPr sz="1600">
              <a:solidFill>
                <a:srgbClr val="000000"/>
              </a:solidFill>
              <a:latin typeface="Arial"/>
              <a:ea typeface="Arial"/>
              <a:cs typeface="Arial"/>
              <a:sym typeface="Arial"/>
            </a:endParaRPr>
          </a:p>
          <a:p>
            <a:pPr indent="-330200" lvl="0" marL="457200" rtl="0" algn="l">
              <a:lnSpc>
                <a:spcPct val="115000"/>
              </a:lnSpc>
              <a:spcBef>
                <a:spcPts val="1200"/>
              </a:spcBef>
              <a:spcAft>
                <a:spcPts val="0"/>
              </a:spcAft>
              <a:buClr>
                <a:srgbClr val="000000"/>
              </a:buClr>
              <a:buSzPts val="1600"/>
              <a:buFont typeface="Arial"/>
              <a:buChar char="●"/>
            </a:pPr>
            <a:r>
              <a:rPr lang="en" sz="1600">
                <a:solidFill>
                  <a:srgbClr val="000000"/>
                </a:solidFill>
                <a:latin typeface="Arial"/>
                <a:ea typeface="Arial"/>
                <a:cs typeface="Arial"/>
                <a:sym typeface="Arial"/>
              </a:rPr>
              <a:t>Using this query we can measure the average time between when an invoice gets issued and when the delivery gets confirmed.</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The result of this query shows how quickly are orders being confirmed.</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We can see the methods that was used for delivery and how successful it is. Shown is that the average days to confirm is 1, which means our customers are very happy of our quick service.</a:t>
            </a:r>
            <a:endParaRPr sz="1600">
              <a:solidFill>
                <a:srgbClr val="000000"/>
              </a:solidFill>
              <a:latin typeface="Arial"/>
              <a:ea typeface="Arial"/>
              <a:cs typeface="Arial"/>
              <a:sym typeface="Arial"/>
            </a:endParaRPr>
          </a:p>
        </p:txBody>
      </p:sp>
      <p:pic>
        <p:nvPicPr>
          <p:cNvPr id="353" name="Google Shape;353;g383bc92741b_1_14"/>
          <p:cNvPicPr preferRelativeResize="0"/>
          <p:nvPr/>
        </p:nvPicPr>
        <p:blipFill rotWithShape="1">
          <a:blip r:embed="rId3">
            <a:alphaModFix/>
          </a:blip>
          <a:srcRect b="0" l="0" r="0" t="0"/>
          <a:stretch/>
        </p:blipFill>
        <p:spPr>
          <a:xfrm>
            <a:off x="664975" y="4094275"/>
            <a:ext cx="3327900" cy="517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383bc92741b_1_21"/>
          <p:cNvSpPr txBox="1"/>
          <p:nvPr>
            <p:ph type="title"/>
          </p:nvPr>
        </p:nvSpPr>
        <p:spPr>
          <a:xfrm>
            <a:off x="221275" y="46925"/>
            <a:ext cx="1434600" cy="755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2400"/>
              <a:buNone/>
            </a:pPr>
            <a:r>
              <a:rPr lang="en"/>
              <a:t>QUERY 4</a:t>
            </a:r>
            <a:endParaRPr/>
          </a:p>
        </p:txBody>
      </p:sp>
      <p:sp>
        <p:nvSpPr>
          <p:cNvPr id="359" name="Google Shape;359;g383bc92741b_1_21"/>
          <p:cNvSpPr txBox="1"/>
          <p:nvPr>
            <p:ph idx="1" type="body"/>
          </p:nvPr>
        </p:nvSpPr>
        <p:spPr>
          <a:xfrm>
            <a:off x="221275" y="802625"/>
            <a:ext cx="4283100" cy="22035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130">
                <a:solidFill>
                  <a:srgbClr val="000000"/>
                </a:solidFill>
                <a:latin typeface="Arial"/>
                <a:ea typeface="Arial"/>
                <a:cs typeface="Arial"/>
                <a:sym typeface="Arial"/>
              </a:rPr>
              <a:t>USE WideWorldImporters;</a:t>
            </a:r>
            <a:endParaRPr sz="11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130">
                <a:solidFill>
                  <a:srgbClr val="000000"/>
                </a:solidFill>
                <a:latin typeface="Arial"/>
                <a:ea typeface="Arial"/>
                <a:cs typeface="Arial"/>
                <a:sym typeface="Arial"/>
              </a:rPr>
              <a:t>GO</a:t>
            </a:r>
            <a:endParaRPr sz="11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130">
                <a:solidFill>
                  <a:srgbClr val="000000"/>
                </a:solidFill>
                <a:latin typeface="Arial"/>
                <a:ea typeface="Arial"/>
                <a:cs typeface="Arial"/>
                <a:sym typeface="Arial"/>
              </a:rPr>
              <a:t>SELECT</a:t>
            </a:r>
            <a:endParaRPr sz="11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130">
                <a:solidFill>
                  <a:srgbClr val="000000"/>
                </a:solidFill>
                <a:latin typeface="Arial"/>
                <a:ea typeface="Arial"/>
                <a:cs typeface="Arial"/>
                <a:sym typeface="Arial"/>
              </a:rPr>
              <a:t>  cc.CustomerCategoryName,</a:t>
            </a:r>
            <a:endParaRPr sz="11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130">
                <a:solidFill>
                  <a:srgbClr val="000000"/>
                </a:solidFill>
                <a:latin typeface="Arial"/>
                <a:ea typeface="Arial"/>
                <a:cs typeface="Arial"/>
                <a:sym typeface="Arial"/>
              </a:rPr>
              <a:t>  COUNT(c.CustomerID) AS CustomersInCategory</a:t>
            </a:r>
            <a:endParaRPr sz="11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130">
                <a:solidFill>
                  <a:srgbClr val="000000"/>
                </a:solidFill>
                <a:latin typeface="Arial"/>
                <a:ea typeface="Arial"/>
                <a:cs typeface="Arial"/>
                <a:sym typeface="Arial"/>
              </a:rPr>
              <a:t>FROM Sales.CustomerCategories AS cc</a:t>
            </a:r>
            <a:endParaRPr sz="11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130">
                <a:solidFill>
                  <a:srgbClr val="000000"/>
                </a:solidFill>
                <a:latin typeface="Arial"/>
                <a:ea typeface="Arial"/>
                <a:cs typeface="Arial"/>
                <a:sym typeface="Arial"/>
              </a:rPr>
              <a:t>LEFT JOIN Sales.Customers AS c</a:t>
            </a:r>
            <a:endParaRPr sz="11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130">
                <a:solidFill>
                  <a:srgbClr val="000000"/>
                </a:solidFill>
                <a:latin typeface="Arial"/>
                <a:ea typeface="Arial"/>
                <a:cs typeface="Arial"/>
                <a:sym typeface="Arial"/>
              </a:rPr>
              <a:t>  ON c.CustomerCategoryID = cc.CustomerCategoryID</a:t>
            </a:r>
            <a:endParaRPr sz="11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130">
                <a:solidFill>
                  <a:srgbClr val="000000"/>
                </a:solidFill>
                <a:latin typeface="Arial"/>
                <a:ea typeface="Arial"/>
                <a:cs typeface="Arial"/>
                <a:sym typeface="Arial"/>
              </a:rPr>
              <a:t>GROUP BY cc.CustomerCategoryName</a:t>
            </a:r>
            <a:endParaRPr sz="1130">
              <a:solidFill>
                <a:srgbClr val="000000"/>
              </a:solidFill>
              <a:latin typeface="Arial"/>
              <a:ea typeface="Arial"/>
              <a:cs typeface="Arial"/>
              <a:sym typeface="Arial"/>
            </a:endParaRPr>
          </a:p>
          <a:p>
            <a:pPr indent="0" lvl="0" marL="0" rtl="0" algn="l">
              <a:lnSpc>
                <a:spcPct val="105000"/>
              </a:lnSpc>
              <a:spcBef>
                <a:spcPts val="0"/>
              </a:spcBef>
              <a:spcAft>
                <a:spcPts val="0"/>
              </a:spcAft>
              <a:buSzPts val="852"/>
              <a:buNone/>
            </a:pPr>
            <a:r>
              <a:rPr lang="en" sz="1130">
                <a:solidFill>
                  <a:srgbClr val="000000"/>
                </a:solidFill>
                <a:latin typeface="Arial"/>
                <a:ea typeface="Arial"/>
                <a:cs typeface="Arial"/>
                <a:sym typeface="Arial"/>
              </a:rPr>
              <a:t>ORDER BY CustomersInCategory DESC;</a:t>
            </a:r>
            <a:endParaRPr sz="1130">
              <a:solidFill>
                <a:srgbClr val="000000"/>
              </a:solidFill>
              <a:latin typeface="Arial"/>
              <a:ea typeface="Arial"/>
              <a:cs typeface="Arial"/>
              <a:sym typeface="Arial"/>
            </a:endParaRPr>
          </a:p>
        </p:txBody>
      </p:sp>
      <p:sp>
        <p:nvSpPr>
          <p:cNvPr id="360" name="Google Shape;360;g383bc92741b_1_21"/>
          <p:cNvSpPr txBox="1"/>
          <p:nvPr>
            <p:ph idx="1" type="body"/>
          </p:nvPr>
        </p:nvSpPr>
        <p:spPr>
          <a:xfrm>
            <a:off x="4719225" y="802625"/>
            <a:ext cx="4013100" cy="3322800"/>
          </a:xfrm>
          <a:prstGeom prst="rect">
            <a:avLst/>
          </a:prstGeom>
          <a:noFill/>
          <a:ln>
            <a:noFill/>
          </a:ln>
        </p:spPr>
        <p:txBody>
          <a:bodyPr anchorCtr="0" anchor="t" bIns="91425" lIns="91425" spcFirstLastPara="1" rIns="91425" wrap="square" tIns="91425">
            <a:normAutofit/>
          </a:bodyPr>
          <a:lstStyle/>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Groups customers by category and counts how many we have per each category.</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LEFT JOIN ensures even categories with no customers still appear, as shown on the table.</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Using this data, we can prioritize where we are falling behind and where our focus should be.  </a:t>
            </a:r>
            <a:endParaRPr sz="1600">
              <a:solidFill>
                <a:srgbClr val="000000"/>
              </a:solidFill>
              <a:latin typeface="Arial"/>
              <a:ea typeface="Arial"/>
              <a:cs typeface="Arial"/>
              <a:sym typeface="Arial"/>
            </a:endParaRPr>
          </a:p>
        </p:txBody>
      </p:sp>
      <p:pic>
        <p:nvPicPr>
          <p:cNvPr id="361" name="Google Shape;361;g383bc92741b_1_21"/>
          <p:cNvPicPr preferRelativeResize="0"/>
          <p:nvPr/>
        </p:nvPicPr>
        <p:blipFill>
          <a:blip r:embed="rId3">
            <a:alphaModFix/>
          </a:blip>
          <a:stretch>
            <a:fillRect/>
          </a:stretch>
        </p:blipFill>
        <p:spPr>
          <a:xfrm>
            <a:off x="276750" y="3056775"/>
            <a:ext cx="3325170" cy="1832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37f859ed25e_0_2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2</a:t>
            </a:r>
            <a:endParaRPr/>
          </a:p>
        </p:txBody>
      </p:sp>
      <p:sp>
        <p:nvSpPr>
          <p:cNvPr id="86" name="Google Shape;86;g37f859ed25e_0_2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SELECT</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si</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StockItemName</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s</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SupplierName</a:t>
            </a:r>
            <a:endParaRPr>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FROM</a:t>
            </a:r>
            <a:r>
              <a:rPr lang="en">
                <a:solidFill>
                  <a:srgbClr val="000000"/>
                </a:solidFill>
                <a:highlight>
                  <a:srgbClr val="FFFFFF"/>
                </a:highlight>
                <a:latin typeface="Arial"/>
                <a:ea typeface="Arial"/>
                <a:cs typeface="Arial"/>
                <a:sym typeface="Arial"/>
              </a:rPr>
              <a:t> </a:t>
            </a:r>
            <a:r>
              <a:rPr lang="en">
                <a:solidFill>
                  <a:srgbClr val="956037"/>
                </a:solidFill>
                <a:highlight>
                  <a:srgbClr val="FFFFFF"/>
                </a:highlight>
                <a:latin typeface="Arial"/>
                <a:ea typeface="Arial"/>
                <a:cs typeface="Arial"/>
                <a:sym typeface="Arial"/>
              </a:rPr>
              <a:t>Warehouse</a:t>
            </a:r>
            <a:r>
              <a:rPr lang="en">
                <a:solidFill>
                  <a:srgbClr val="000000"/>
                </a:solidFill>
                <a:highlight>
                  <a:srgbClr val="FFFFFF"/>
                </a:highlight>
                <a:latin typeface="Arial"/>
                <a:ea typeface="Arial"/>
                <a:cs typeface="Arial"/>
                <a:sym typeface="Arial"/>
              </a:rPr>
              <a:t>.</a:t>
            </a:r>
            <a:r>
              <a:rPr lang="en">
                <a:solidFill>
                  <a:srgbClr val="8E00C6"/>
                </a:solidFill>
                <a:highlight>
                  <a:srgbClr val="FFFFFF"/>
                </a:highlight>
                <a:latin typeface="Arial"/>
                <a:ea typeface="Arial"/>
                <a:cs typeface="Arial"/>
                <a:sym typeface="Arial"/>
              </a:rPr>
              <a:t>StockItems</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si</a:t>
            </a:r>
            <a:endParaRPr i="1">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INNER</a:t>
            </a: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JOIN</a:t>
            </a:r>
            <a:r>
              <a:rPr lang="en">
                <a:solidFill>
                  <a:srgbClr val="000000"/>
                </a:solidFill>
                <a:highlight>
                  <a:srgbClr val="FFFFFF"/>
                </a:highlight>
                <a:latin typeface="Arial"/>
                <a:ea typeface="Arial"/>
                <a:cs typeface="Arial"/>
                <a:sym typeface="Arial"/>
              </a:rPr>
              <a:t> </a:t>
            </a:r>
            <a:r>
              <a:rPr lang="en">
                <a:solidFill>
                  <a:srgbClr val="956037"/>
                </a:solidFill>
                <a:highlight>
                  <a:srgbClr val="FFFFFF"/>
                </a:highlight>
                <a:latin typeface="Arial"/>
                <a:ea typeface="Arial"/>
                <a:cs typeface="Arial"/>
                <a:sym typeface="Arial"/>
              </a:rPr>
              <a:t>Purchasing</a:t>
            </a:r>
            <a:r>
              <a:rPr lang="en">
                <a:solidFill>
                  <a:srgbClr val="000000"/>
                </a:solidFill>
                <a:highlight>
                  <a:srgbClr val="FFFFFF"/>
                </a:highlight>
                <a:latin typeface="Arial"/>
                <a:ea typeface="Arial"/>
                <a:cs typeface="Arial"/>
                <a:sym typeface="Arial"/>
              </a:rPr>
              <a:t>.</a:t>
            </a:r>
            <a:r>
              <a:rPr lang="en">
                <a:solidFill>
                  <a:srgbClr val="8E00C6"/>
                </a:solidFill>
                <a:highlight>
                  <a:srgbClr val="FFFFFF"/>
                </a:highlight>
                <a:latin typeface="Arial"/>
                <a:ea typeface="Arial"/>
                <a:cs typeface="Arial"/>
                <a:sym typeface="Arial"/>
              </a:rPr>
              <a:t>Suppliers</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s</a:t>
            </a:r>
            <a:endParaRPr i="1">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ON</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si</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SupplierID</a:t>
            </a:r>
            <a:r>
              <a:rPr lang="en">
                <a:solidFill>
                  <a:srgbClr val="000000"/>
                </a:solidFill>
                <a:highlight>
                  <a:srgbClr val="FFFFFF"/>
                </a:highlight>
                <a:latin typeface="Arial"/>
                <a:ea typeface="Arial"/>
                <a:cs typeface="Arial"/>
                <a:sym typeface="Arial"/>
              </a:rPr>
              <a:t> = </a:t>
            </a:r>
            <a:r>
              <a:rPr i="1" lang="en">
                <a:solidFill>
                  <a:srgbClr val="8E00C6"/>
                </a:solidFill>
                <a:highlight>
                  <a:srgbClr val="FFFFFF"/>
                </a:highlight>
                <a:latin typeface="Arial"/>
                <a:ea typeface="Arial"/>
                <a:cs typeface="Arial"/>
                <a:sym typeface="Arial"/>
              </a:rPr>
              <a:t>s</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SupplierID</a:t>
            </a:r>
            <a:r>
              <a:rPr lang="en">
                <a:solidFill>
                  <a:srgbClr val="FF0000"/>
                </a:solidFill>
                <a:highlight>
                  <a:srgbClr val="FFFFFF"/>
                </a:highlight>
                <a:latin typeface="Arial"/>
                <a:ea typeface="Arial"/>
                <a:cs typeface="Arial"/>
                <a:sym typeface="Arial"/>
              </a:rPr>
              <a:t>;</a:t>
            </a:r>
            <a:endParaRPr>
              <a:solidFill>
                <a:srgbClr val="FF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pic>
        <p:nvPicPr>
          <p:cNvPr id="87" name="Google Shape;87;g37f859ed25e_0_20" title="Screenshot 2025-09-25 at 12.22.15 PM.png"/>
          <p:cNvPicPr preferRelativeResize="0"/>
          <p:nvPr/>
        </p:nvPicPr>
        <p:blipFill>
          <a:blip r:embed="rId3">
            <a:alphaModFix/>
          </a:blip>
          <a:stretch>
            <a:fillRect/>
          </a:stretch>
        </p:blipFill>
        <p:spPr>
          <a:xfrm>
            <a:off x="3272100" y="152400"/>
            <a:ext cx="5719501" cy="2646336"/>
          </a:xfrm>
          <a:prstGeom prst="rect">
            <a:avLst/>
          </a:prstGeom>
          <a:noFill/>
          <a:ln>
            <a:noFill/>
          </a:ln>
        </p:spPr>
      </p:pic>
      <p:sp>
        <p:nvSpPr>
          <p:cNvPr id="88" name="Google Shape;88;g37f859ed25e_0_20"/>
          <p:cNvSpPr txBox="1"/>
          <p:nvPr/>
        </p:nvSpPr>
        <p:spPr>
          <a:xfrm>
            <a:off x="589925" y="2656800"/>
            <a:ext cx="7089000" cy="248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t>Proposition:</a:t>
            </a:r>
            <a:endParaRPr b="1" sz="1100"/>
          </a:p>
          <a:p>
            <a:pPr indent="0" lvl="0" marL="0" rtl="0" algn="l">
              <a:lnSpc>
                <a:spcPct val="115000"/>
              </a:lnSpc>
              <a:spcBef>
                <a:spcPts val="1200"/>
              </a:spcBef>
              <a:spcAft>
                <a:spcPts val="0"/>
              </a:spcAft>
              <a:buNone/>
            </a:pPr>
            <a:r>
              <a:rPr lang="en" sz="1100"/>
              <a:t>Show products with their supplier names.</a:t>
            </a:r>
            <a:endParaRPr sz="1100"/>
          </a:p>
          <a:p>
            <a:pPr indent="0" lvl="0" marL="0" rtl="0" algn="l">
              <a:lnSpc>
                <a:spcPct val="115000"/>
              </a:lnSpc>
              <a:spcBef>
                <a:spcPts val="1200"/>
              </a:spcBef>
              <a:spcAft>
                <a:spcPts val="0"/>
              </a:spcAft>
              <a:buNone/>
            </a:pPr>
            <a:r>
              <a:rPr b="1" lang="en" sz="1100"/>
              <a:t>Business Value:</a:t>
            </a:r>
            <a:endParaRPr b="1" sz="1100"/>
          </a:p>
          <a:p>
            <a:pPr indent="0" lvl="0" marL="0" rtl="0" algn="l">
              <a:lnSpc>
                <a:spcPct val="115000"/>
              </a:lnSpc>
              <a:spcBef>
                <a:spcPts val="1200"/>
              </a:spcBef>
              <a:spcAft>
                <a:spcPts val="0"/>
              </a:spcAft>
              <a:buNone/>
            </a:pPr>
            <a:r>
              <a:rPr lang="en" sz="1100"/>
              <a:t>This query helps warehouse and purchasing teams know which supplier provides each item, making it easier to manage inventory, and sourcing of that inventory.</a:t>
            </a:r>
            <a:endParaRPr sz="1100"/>
          </a:p>
          <a:p>
            <a:pPr indent="0" lvl="0" marL="0" rtl="0" algn="l">
              <a:lnSpc>
                <a:spcPct val="115000"/>
              </a:lnSpc>
              <a:spcBef>
                <a:spcPts val="1200"/>
              </a:spcBef>
              <a:spcAft>
                <a:spcPts val="0"/>
              </a:spcAft>
              <a:buNone/>
            </a:pPr>
            <a:r>
              <a:rPr b="1" lang="en" sz="1100"/>
              <a:t>Why it's special</a:t>
            </a:r>
            <a:r>
              <a:rPr b="1" lang="en" sz="1100"/>
              <a:t>:</a:t>
            </a:r>
            <a:endParaRPr b="1" sz="1100"/>
          </a:p>
          <a:p>
            <a:pPr indent="0" lvl="0" marL="0" rtl="0" algn="l">
              <a:lnSpc>
                <a:spcPct val="115000"/>
              </a:lnSpc>
              <a:spcBef>
                <a:spcPts val="1200"/>
              </a:spcBef>
              <a:spcAft>
                <a:spcPts val="1200"/>
              </a:spcAft>
              <a:buNone/>
            </a:pPr>
            <a:r>
              <a:rPr lang="en" sz="1100"/>
              <a:t>As a manager, I want to quickly see which suppliers are tied to each product so I can ensure reliable supply, address issues with the correct vendor, and strengthen supplier partnerships.</a:t>
            </a:r>
            <a:endParaRPr sz="11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383bc92741b_1_28"/>
          <p:cNvSpPr txBox="1"/>
          <p:nvPr>
            <p:ph type="title"/>
          </p:nvPr>
        </p:nvSpPr>
        <p:spPr>
          <a:xfrm>
            <a:off x="221275" y="46925"/>
            <a:ext cx="1434600" cy="755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2400"/>
              <a:buNone/>
            </a:pPr>
            <a:r>
              <a:rPr lang="en"/>
              <a:t>QUERY 5</a:t>
            </a:r>
            <a:endParaRPr/>
          </a:p>
        </p:txBody>
      </p:sp>
      <p:sp>
        <p:nvSpPr>
          <p:cNvPr id="367" name="Google Shape;367;g383bc92741b_1_28"/>
          <p:cNvSpPr txBox="1"/>
          <p:nvPr>
            <p:ph idx="1" type="body"/>
          </p:nvPr>
        </p:nvSpPr>
        <p:spPr>
          <a:xfrm>
            <a:off x="221275" y="802625"/>
            <a:ext cx="4013100" cy="26445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330">
                <a:solidFill>
                  <a:srgbClr val="000000"/>
                </a:solidFill>
                <a:latin typeface="Arial"/>
                <a:ea typeface="Arial"/>
                <a:cs typeface="Arial"/>
                <a:sym typeface="Arial"/>
              </a:rPr>
              <a:t>USE WideWorldImporters;</a:t>
            </a:r>
            <a:endParaRPr sz="13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330">
                <a:solidFill>
                  <a:srgbClr val="000000"/>
                </a:solidFill>
                <a:latin typeface="Arial"/>
                <a:ea typeface="Arial"/>
                <a:cs typeface="Arial"/>
                <a:sym typeface="Arial"/>
              </a:rPr>
              <a:t>GO</a:t>
            </a:r>
            <a:endParaRPr sz="13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330">
                <a:solidFill>
                  <a:srgbClr val="000000"/>
                </a:solidFill>
                <a:latin typeface="Arial"/>
                <a:ea typeface="Arial"/>
                <a:cs typeface="Arial"/>
                <a:sym typeface="Arial"/>
              </a:rPr>
              <a:t>SELECT</a:t>
            </a:r>
            <a:endParaRPr sz="13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330">
                <a:solidFill>
                  <a:srgbClr val="000000"/>
                </a:solidFill>
                <a:latin typeface="Arial"/>
                <a:ea typeface="Arial"/>
                <a:cs typeface="Arial"/>
                <a:sym typeface="Arial"/>
              </a:rPr>
              <a:t>  bg.BuyingGroupName,</a:t>
            </a:r>
            <a:endParaRPr sz="13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330">
                <a:solidFill>
                  <a:srgbClr val="000000"/>
                </a:solidFill>
                <a:latin typeface="Arial"/>
                <a:ea typeface="Arial"/>
                <a:cs typeface="Arial"/>
                <a:sym typeface="Arial"/>
              </a:rPr>
              <a:t>  COUNT(c.CustomerID) AS CustomersInGroup</a:t>
            </a:r>
            <a:endParaRPr sz="13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330">
                <a:solidFill>
                  <a:srgbClr val="000000"/>
                </a:solidFill>
                <a:latin typeface="Arial"/>
                <a:ea typeface="Arial"/>
                <a:cs typeface="Arial"/>
                <a:sym typeface="Arial"/>
              </a:rPr>
              <a:t>FROM Sales.BuyingGroups AS bg</a:t>
            </a:r>
            <a:endParaRPr sz="13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330">
                <a:solidFill>
                  <a:srgbClr val="000000"/>
                </a:solidFill>
                <a:latin typeface="Arial"/>
                <a:ea typeface="Arial"/>
                <a:cs typeface="Arial"/>
                <a:sym typeface="Arial"/>
              </a:rPr>
              <a:t>LEFT JOIN Sales.Customers AS c</a:t>
            </a:r>
            <a:endParaRPr sz="13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330">
                <a:solidFill>
                  <a:srgbClr val="000000"/>
                </a:solidFill>
                <a:latin typeface="Arial"/>
                <a:ea typeface="Arial"/>
                <a:cs typeface="Arial"/>
                <a:sym typeface="Arial"/>
              </a:rPr>
              <a:t>  ON c.BuyingGroupID = bg.BuyingGroupID</a:t>
            </a:r>
            <a:endParaRPr sz="13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330">
                <a:solidFill>
                  <a:srgbClr val="000000"/>
                </a:solidFill>
                <a:latin typeface="Arial"/>
                <a:ea typeface="Arial"/>
                <a:cs typeface="Arial"/>
                <a:sym typeface="Arial"/>
              </a:rPr>
              <a:t>GROUP BY bg.BuyingGroupName</a:t>
            </a:r>
            <a:endParaRPr sz="1330">
              <a:solidFill>
                <a:srgbClr val="000000"/>
              </a:solidFill>
              <a:latin typeface="Arial"/>
              <a:ea typeface="Arial"/>
              <a:cs typeface="Arial"/>
              <a:sym typeface="Arial"/>
            </a:endParaRPr>
          </a:p>
          <a:p>
            <a:pPr indent="0" lvl="0" marL="0" rtl="0" algn="l">
              <a:lnSpc>
                <a:spcPct val="105000"/>
              </a:lnSpc>
              <a:spcBef>
                <a:spcPts val="0"/>
              </a:spcBef>
              <a:spcAft>
                <a:spcPts val="0"/>
              </a:spcAft>
              <a:buSzPts val="852"/>
              <a:buNone/>
            </a:pPr>
            <a:r>
              <a:rPr lang="en" sz="1330">
                <a:solidFill>
                  <a:srgbClr val="000000"/>
                </a:solidFill>
                <a:latin typeface="Arial"/>
                <a:ea typeface="Arial"/>
                <a:cs typeface="Arial"/>
                <a:sym typeface="Arial"/>
              </a:rPr>
              <a:t>ORDER BY CustomersInGroup DESC;</a:t>
            </a:r>
            <a:endParaRPr sz="1330">
              <a:solidFill>
                <a:srgbClr val="000000"/>
              </a:solidFill>
              <a:latin typeface="Arial"/>
              <a:ea typeface="Arial"/>
              <a:cs typeface="Arial"/>
              <a:sym typeface="Arial"/>
            </a:endParaRPr>
          </a:p>
        </p:txBody>
      </p:sp>
      <p:sp>
        <p:nvSpPr>
          <p:cNvPr id="368" name="Google Shape;368;g383bc92741b_1_28"/>
          <p:cNvSpPr txBox="1"/>
          <p:nvPr>
            <p:ph idx="1" type="body"/>
          </p:nvPr>
        </p:nvSpPr>
        <p:spPr>
          <a:xfrm>
            <a:off x="4719225" y="802625"/>
            <a:ext cx="4013100" cy="29949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This query counts how many customers exist in each buying group.</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We can use this information to see which customers we should be catering to or continuing or improving our business with.</a:t>
            </a:r>
            <a:endParaRPr sz="1600">
              <a:solidFill>
                <a:srgbClr val="000000"/>
              </a:solidFill>
              <a:latin typeface="Arial"/>
              <a:ea typeface="Arial"/>
              <a:cs typeface="Arial"/>
              <a:sym typeface="Arial"/>
            </a:endParaRPr>
          </a:p>
        </p:txBody>
      </p:sp>
      <p:pic>
        <p:nvPicPr>
          <p:cNvPr id="369" name="Google Shape;369;g383bc92741b_1_28"/>
          <p:cNvPicPr preferRelativeResize="0"/>
          <p:nvPr/>
        </p:nvPicPr>
        <p:blipFill rotWithShape="1">
          <a:blip r:embed="rId3">
            <a:alphaModFix/>
          </a:blip>
          <a:srcRect b="0" l="0" r="0" t="0"/>
          <a:stretch/>
        </p:blipFill>
        <p:spPr>
          <a:xfrm>
            <a:off x="457625" y="3797525"/>
            <a:ext cx="2771775" cy="6286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383bc92741b_1_35"/>
          <p:cNvSpPr txBox="1"/>
          <p:nvPr>
            <p:ph type="title"/>
          </p:nvPr>
        </p:nvSpPr>
        <p:spPr>
          <a:xfrm>
            <a:off x="221275" y="46925"/>
            <a:ext cx="1434600" cy="755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2400"/>
              <a:buNone/>
            </a:pPr>
            <a:r>
              <a:rPr lang="en"/>
              <a:t>QUERY 6</a:t>
            </a:r>
            <a:endParaRPr/>
          </a:p>
        </p:txBody>
      </p:sp>
      <p:sp>
        <p:nvSpPr>
          <p:cNvPr id="375" name="Google Shape;375;g383bc92741b_1_35"/>
          <p:cNvSpPr txBox="1"/>
          <p:nvPr>
            <p:ph idx="1" type="body"/>
          </p:nvPr>
        </p:nvSpPr>
        <p:spPr>
          <a:xfrm>
            <a:off x="1684663" y="46925"/>
            <a:ext cx="4013100" cy="22035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USE WideWorldImporters;</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GO</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SELECT</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  p.FullName AS Salesperson,</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  COUNT(o.OrderID) AS OrdersHandled</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FROM Application.People AS p</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LEFT JOIN Sales.Orders AS o</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  ON o.SalespersonPersonID = p.PersonID</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GROUP BY p.FullName</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SzPts val="852"/>
              <a:buNone/>
            </a:pPr>
            <a:r>
              <a:rPr lang="en" sz="1230">
                <a:solidFill>
                  <a:srgbClr val="000000"/>
                </a:solidFill>
                <a:latin typeface="Arial"/>
                <a:ea typeface="Arial"/>
                <a:cs typeface="Arial"/>
                <a:sym typeface="Arial"/>
              </a:rPr>
              <a:t>ORDER BY OrdersHandled DESC;</a:t>
            </a:r>
            <a:endParaRPr sz="1230">
              <a:solidFill>
                <a:srgbClr val="000000"/>
              </a:solidFill>
              <a:latin typeface="Arial"/>
              <a:ea typeface="Arial"/>
              <a:cs typeface="Arial"/>
              <a:sym typeface="Arial"/>
            </a:endParaRPr>
          </a:p>
        </p:txBody>
      </p:sp>
      <p:sp>
        <p:nvSpPr>
          <p:cNvPr id="376" name="Google Shape;376;g383bc92741b_1_35"/>
          <p:cNvSpPr txBox="1"/>
          <p:nvPr>
            <p:ph idx="1" type="body"/>
          </p:nvPr>
        </p:nvSpPr>
        <p:spPr>
          <a:xfrm>
            <a:off x="164750" y="2126100"/>
            <a:ext cx="5018100" cy="2609700"/>
          </a:xfrm>
          <a:prstGeom prst="rect">
            <a:avLst/>
          </a:prstGeom>
          <a:noFill/>
          <a:ln>
            <a:noFill/>
          </a:ln>
        </p:spPr>
        <p:txBody>
          <a:bodyPr anchorCtr="0" anchor="t" bIns="91425" lIns="91425" spcFirstLastPara="1" rIns="91425" wrap="square" tIns="91425">
            <a:normAutofit lnSpcReduction="10000"/>
          </a:bodyPr>
          <a:lstStyle/>
          <a:p>
            <a:pPr indent="-330200" lvl="0" marL="457200" rtl="0" algn="l">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This query gives us the order count per sales person</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Highlights the workload that each sales person handles.</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Using a LEFT JOIN, we can see even sales people who have handled 0 orders.</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Data could prove useful if one sales person carries too much of the workload, and can be distributed to other staff.</a:t>
            </a:r>
            <a:endParaRPr sz="1600">
              <a:solidFill>
                <a:srgbClr val="000000"/>
              </a:solidFill>
              <a:latin typeface="Arial"/>
              <a:ea typeface="Arial"/>
              <a:cs typeface="Arial"/>
              <a:sym typeface="Arial"/>
            </a:endParaRPr>
          </a:p>
        </p:txBody>
      </p:sp>
      <p:pic>
        <p:nvPicPr>
          <p:cNvPr id="377" name="Google Shape;377;g383bc92741b_1_35"/>
          <p:cNvPicPr preferRelativeResize="0"/>
          <p:nvPr/>
        </p:nvPicPr>
        <p:blipFill>
          <a:blip r:embed="rId3">
            <a:alphaModFix/>
          </a:blip>
          <a:stretch>
            <a:fillRect/>
          </a:stretch>
        </p:blipFill>
        <p:spPr>
          <a:xfrm>
            <a:off x="5726550" y="1181625"/>
            <a:ext cx="2952750" cy="3638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383bc92741b_1_42"/>
          <p:cNvSpPr txBox="1"/>
          <p:nvPr>
            <p:ph type="title"/>
          </p:nvPr>
        </p:nvSpPr>
        <p:spPr>
          <a:xfrm>
            <a:off x="221275" y="46925"/>
            <a:ext cx="1434600" cy="755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2400"/>
              <a:buNone/>
            </a:pPr>
            <a:r>
              <a:rPr lang="en"/>
              <a:t>QUERY 7</a:t>
            </a:r>
            <a:endParaRPr/>
          </a:p>
        </p:txBody>
      </p:sp>
      <p:sp>
        <p:nvSpPr>
          <p:cNvPr id="383" name="Google Shape;383;g383bc92741b_1_42"/>
          <p:cNvSpPr txBox="1"/>
          <p:nvPr>
            <p:ph idx="1" type="body"/>
          </p:nvPr>
        </p:nvSpPr>
        <p:spPr>
          <a:xfrm>
            <a:off x="221275" y="802625"/>
            <a:ext cx="4013100" cy="22035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USE WideWorldImporters;</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GO</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SELECT</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  dm.DeliveryMethodName,</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  COUNT(*) AS TotalInvoices</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FROM Sales.Invoices AS i</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INNER JOIN Application.DeliveryMethods AS dm</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  ON dm.DeliveryMethodID = i.DeliveryMethodID</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GROUP BY dm.DeliveryMethodName</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SzPts val="852"/>
              <a:buNone/>
            </a:pPr>
            <a:r>
              <a:rPr lang="en" sz="1230">
                <a:solidFill>
                  <a:srgbClr val="000000"/>
                </a:solidFill>
                <a:latin typeface="Arial"/>
                <a:ea typeface="Arial"/>
                <a:cs typeface="Arial"/>
                <a:sym typeface="Arial"/>
              </a:rPr>
              <a:t>ORDER BY TotalInvoices DESC;</a:t>
            </a:r>
            <a:endParaRPr sz="1230">
              <a:solidFill>
                <a:srgbClr val="000000"/>
              </a:solidFill>
              <a:latin typeface="Arial"/>
              <a:ea typeface="Arial"/>
              <a:cs typeface="Arial"/>
              <a:sym typeface="Arial"/>
            </a:endParaRPr>
          </a:p>
        </p:txBody>
      </p:sp>
      <p:sp>
        <p:nvSpPr>
          <p:cNvPr id="384" name="Google Shape;384;g383bc92741b_1_42"/>
          <p:cNvSpPr txBox="1"/>
          <p:nvPr>
            <p:ph idx="1" type="body"/>
          </p:nvPr>
        </p:nvSpPr>
        <p:spPr>
          <a:xfrm>
            <a:off x="4719225" y="802625"/>
            <a:ext cx="4013100" cy="29949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Counts the amount of total invoices, and finds how they were delivered.</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Puts them in order of greatest to smallest to see what the most common method of transportation was.</a:t>
            </a:r>
            <a:endParaRPr sz="1600">
              <a:solidFill>
                <a:srgbClr val="000000"/>
              </a:solidFill>
              <a:latin typeface="Arial"/>
              <a:ea typeface="Arial"/>
              <a:cs typeface="Arial"/>
              <a:sym typeface="Arial"/>
            </a:endParaRPr>
          </a:p>
        </p:txBody>
      </p:sp>
      <p:pic>
        <p:nvPicPr>
          <p:cNvPr id="385" name="Google Shape;385;g383bc92741b_1_42"/>
          <p:cNvPicPr preferRelativeResize="0"/>
          <p:nvPr/>
        </p:nvPicPr>
        <p:blipFill rotWithShape="1">
          <a:blip r:embed="rId3">
            <a:alphaModFix/>
          </a:blip>
          <a:srcRect b="0" l="0" r="0" t="0"/>
          <a:stretch/>
        </p:blipFill>
        <p:spPr>
          <a:xfrm>
            <a:off x="435000" y="3797525"/>
            <a:ext cx="2533650" cy="4000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383bc92741b_1_49"/>
          <p:cNvSpPr txBox="1"/>
          <p:nvPr>
            <p:ph type="title"/>
          </p:nvPr>
        </p:nvSpPr>
        <p:spPr>
          <a:xfrm>
            <a:off x="221275" y="46925"/>
            <a:ext cx="1434600" cy="755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2400"/>
              <a:buNone/>
            </a:pPr>
            <a:r>
              <a:rPr lang="en"/>
              <a:t>QUERY 8</a:t>
            </a:r>
            <a:endParaRPr/>
          </a:p>
        </p:txBody>
      </p:sp>
      <p:sp>
        <p:nvSpPr>
          <p:cNvPr id="391" name="Google Shape;391;g383bc92741b_1_49"/>
          <p:cNvSpPr txBox="1"/>
          <p:nvPr>
            <p:ph idx="1" type="body"/>
          </p:nvPr>
        </p:nvSpPr>
        <p:spPr>
          <a:xfrm>
            <a:off x="221275" y="983475"/>
            <a:ext cx="2971800" cy="26445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USE WideWorldImporters;</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GO</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SELECT</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  ac.CityName,</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  COUNT(c.CustomerID) AS CustomersInCity</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FROM Application.Cities AS ac</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LEFT JOIN Sales.Customers AS c</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  ON c.DeliveryCityID = ac.CityID</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230">
                <a:solidFill>
                  <a:srgbClr val="000000"/>
                </a:solidFill>
                <a:latin typeface="Arial"/>
                <a:ea typeface="Arial"/>
                <a:cs typeface="Arial"/>
                <a:sym typeface="Arial"/>
              </a:rPr>
              <a:t>GROUP BY ac.CityName</a:t>
            </a:r>
            <a:endParaRPr sz="1230">
              <a:solidFill>
                <a:srgbClr val="000000"/>
              </a:solidFill>
              <a:latin typeface="Arial"/>
              <a:ea typeface="Arial"/>
              <a:cs typeface="Arial"/>
              <a:sym typeface="Arial"/>
            </a:endParaRPr>
          </a:p>
          <a:p>
            <a:pPr indent="0" lvl="0" marL="0" rtl="0" algn="l">
              <a:lnSpc>
                <a:spcPct val="105000"/>
              </a:lnSpc>
              <a:spcBef>
                <a:spcPts val="0"/>
              </a:spcBef>
              <a:spcAft>
                <a:spcPts val="0"/>
              </a:spcAft>
              <a:buSzPts val="852"/>
              <a:buNone/>
            </a:pPr>
            <a:r>
              <a:rPr lang="en" sz="1230">
                <a:solidFill>
                  <a:srgbClr val="000000"/>
                </a:solidFill>
                <a:latin typeface="Arial"/>
                <a:ea typeface="Arial"/>
                <a:cs typeface="Arial"/>
                <a:sym typeface="Arial"/>
              </a:rPr>
              <a:t>ORDER BY CustomersInCity DESC;</a:t>
            </a:r>
            <a:endParaRPr sz="1230">
              <a:solidFill>
                <a:srgbClr val="000000"/>
              </a:solidFill>
              <a:latin typeface="Arial"/>
              <a:ea typeface="Arial"/>
              <a:cs typeface="Arial"/>
              <a:sym typeface="Arial"/>
            </a:endParaRPr>
          </a:p>
        </p:txBody>
      </p:sp>
      <p:sp>
        <p:nvSpPr>
          <p:cNvPr id="392" name="Google Shape;392;g383bc92741b_1_49"/>
          <p:cNvSpPr txBox="1"/>
          <p:nvPr>
            <p:ph idx="1" type="body"/>
          </p:nvPr>
        </p:nvSpPr>
        <p:spPr>
          <a:xfrm>
            <a:off x="2918250" y="536700"/>
            <a:ext cx="3307500" cy="34869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Counts the amount of customers by the city orders were delivered to.</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Data could be used to map out the geographic data of where our orders land the most. </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This way we can better inform couriers or where to set up warehouse locations.</a:t>
            </a:r>
            <a:endParaRPr sz="1600">
              <a:solidFill>
                <a:srgbClr val="000000"/>
              </a:solidFill>
              <a:latin typeface="Arial"/>
              <a:ea typeface="Arial"/>
              <a:cs typeface="Arial"/>
              <a:sym typeface="Arial"/>
            </a:endParaRPr>
          </a:p>
        </p:txBody>
      </p:sp>
      <p:pic>
        <p:nvPicPr>
          <p:cNvPr id="393" name="Google Shape;393;g383bc92741b_1_49"/>
          <p:cNvPicPr preferRelativeResize="0"/>
          <p:nvPr/>
        </p:nvPicPr>
        <p:blipFill>
          <a:blip r:embed="rId3">
            <a:alphaModFix/>
          </a:blip>
          <a:stretch>
            <a:fillRect/>
          </a:stretch>
        </p:blipFill>
        <p:spPr>
          <a:xfrm>
            <a:off x="6527850" y="808550"/>
            <a:ext cx="2435625" cy="272305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383bc92741b_1_56"/>
          <p:cNvSpPr txBox="1"/>
          <p:nvPr>
            <p:ph type="title"/>
          </p:nvPr>
        </p:nvSpPr>
        <p:spPr>
          <a:xfrm>
            <a:off x="221275" y="46925"/>
            <a:ext cx="1276200" cy="5175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QUERY 9</a:t>
            </a:r>
            <a:endParaRPr/>
          </a:p>
        </p:txBody>
      </p:sp>
      <p:sp>
        <p:nvSpPr>
          <p:cNvPr id="399" name="Google Shape;399;g383bc92741b_1_56"/>
          <p:cNvSpPr txBox="1"/>
          <p:nvPr>
            <p:ph idx="1" type="body"/>
          </p:nvPr>
        </p:nvSpPr>
        <p:spPr>
          <a:xfrm>
            <a:off x="1442150" y="46925"/>
            <a:ext cx="4095600" cy="23391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030">
                <a:solidFill>
                  <a:srgbClr val="000000"/>
                </a:solidFill>
                <a:latin typeface="Arial"/>
                <a:ea typeface="Arial"/>
                <a:cs typeface="Arial"/>
                <a:sym typeface="Arial"/>
              </a:rPr>
              <a:t>USE WideWorldImporters;</a:t>
            </a:r>
            <a:endParaRPr sz="10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030">
                <a:solidFill>
                  <a:srgbClr val="000000"/>
                </a:solidFill>
                <a:latin typeface="Arial"/>
                <a:ea typeface="Arial"/>
                <a:cs typeface="Arial"/>
                <a:sym typeface="Arial"/>
              </a:rPr>
              <a:t>GO</a:t>
            </a:r>
            <a:endParaRPr sz="10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030">
                <a:solidFill>
                  <a:srgbClr val="000000"/>
                </a:solidFill>
                <a:latin typeface="Arial"/>
                <a:ea typeface="Arial"/>
                <a:cs typeface="Arial"/>
                <a:sym typeface="Arial"/>
              </a:rPr>
              <a:t>SELECT TOP (20)</a:t>
            </a:r>
            <a:endParaRPr sz="10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030">
                <a:solidFill>
                  <a:srgbClr val="000000"/>
                </a:solidFill>
                <a:latin typeface="Arial"/>
                <a:ea typeface="Arial"/>
                <a:cs typeface="Arial"/>
                <a:sym typeface="Arial"/>
              </a:rPr>
              <a:t>  c.CustomerID,</a:t>
            </a:r>
            <a:endParaRPr sz="10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030">
                <a:solidFill>
                  <a:srgbClr val="000000"/>
                </a:solidFill>
                <a:latin typeface="Arial"/>
                <a:ea typeface="Arial"/>
                <a:cs typeface="Arial"/>
                <a:sym typeface="Arial"/>
              </a:rPr>
              <a:t>  c.CustomerName,</a:t>
            </a:r>
            <a:endParaRPr sz="10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030">
                <a:solidFill>
                  <a:srgbClr val="000000"/>
                </a:solidFill>
                <a:latin typeface="Arial"/>
                <a:ea typeface="Arial"/>
                <a:cs typeface="Arial"/>
                <a:sym typeface="Arial"/>
              </a:rPr>
              <a:t>  SUM(ol.Quantity * ol.UnitPrice) AS RevenueExTax</a:t>
            </a:r>
            <a:endParaRPr sz="10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030">
                <a:solidFill>
                  <a:srgbClr val="000000"/>
                </a:solidFill>
                <a:latin typeface="Arial"/>
                <a:ea typeface="Arial"/>
                <a:cs typeface="Arial"/>
                <a:sym typeface="Arial"/>
              </a:rPr>
              <a:t>FROM Sales.Orders AS o</a:t>
            </a:r>
            <a:endParaRPr sz="10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030">
                <a:solidFill>
                  <a:srgbClr val="000000"/>
                </a:solidFill>
                <a:latin typeface="Arial"/>
                <a:ea typeface="Arial"/>
                <a:cs typeface="Arial"/>
                <a:sym typeface="Arial"/>
              </a:rPr>
              <a:t>INNER JOIN Sales.OrderLines AS ol</a:t>
            </a:r>
            <a:endParaRPr sz="10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030">
                <a:solidFill>
                  <a:srgbClr val="000000"/>
                </a:solidFill>
                <a:latin typeface="Arial"/>
                <a:ea typeface="Arial"/>
                <a:cs typeface="Arial"/>
                <a:sym typeface="Arial"/>
              </a:rPr>
              <a:t>  ON ol.OrderID = o.OrderID</a:t>
            </a:r>
            <a:endParaRPr sz="10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030">
                <a:solidFill>
                  <a:srgbClr val="000000"/>
                </a:solidFill>
                <a:latin typeface="Arial"/>
                <a:ea typeface="Arial"/>
                <a:cs typeface="Arial"/>
                <a:sym typeface="Arial"/>
              </a:rPr>
              <a:t>INNER JOIN Sales.Customers AS c</a:t>
            </a:r>
            <a:endParaRPr sz="10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030">
                <a:solidFill>
                  <a:srgbClr val="000000"/>
                </a:solidFill>
                <a:latin typeface="Arial"/>
                <a:ea typeface="Arial"/>
                <a:cs typeface="Arial"/>
                <a:sym typeface="Arial"/>
              </a:rPr>
              <a:t>  ON c.CustomerID = o.CustomerID</a:t>
            </a:r>
            <a:endParaRPr sz="10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030">
                <a:solidFill>
                  <a:srgbClr val="000000"/>
                </a:solidFill>
                <a:latin typeface="Arial"/>
                <a:ea typeface="Arial"/>
                <a:cs typeface="Arial"/>
                <a:sym typeface="Arial"/>
              </a:rPr>
              <a:t>GROUP BY c.CustomerID, c.CustomerName</a:t>
            </a:r>
            <a:endParaRPr sz="1030">
              <a:solidFill>
                <a:srgbClr val="000000"/>
              </a:solidFill>
              <a:latin typeface="Arial"/>
              <a:ea typeface="Arial"/>
              <a:cs typeface="Arial"/>
              <a:sym typeface="Arial"/>
            </a:endParaRPr>
          </a:p>
          <a:p>
            <a:pPr indent="0" lvl="0" marL="0" rtl="0" algn="l">
              <a:lnSpc>
                <a:spcPct val="105000"/>
              </a:lnSpc>
              <a:spcBef>
                <a:spcPts val="0"/>
              </a:spcBef>
              <a:spcAft>
                <a:spcPts val="0"/>
              </a:spcAft>
              <a:buSzPts val="852"/>
              <a:buNone/>
            </a:pPr>
            <a:r>
              <a:rPr lang="en" sz="1030">
                <a:solidFill>
                  <a:srgbClr val="000000"/>
                </a:solidFill>
                <a:latin typeface="Arial"/>
                <a:ea typeface="Arial"/>
                <a:cs typeface="Arial"/>
                <a:sym typeface="Arial"/>
              </a:rPr>
              <a:t>ORDER BY RevenueExTax DESC;</a:t>
            </a:r>
            <a:endParaRPr sz="1030">
              <a:solidFill>
                <a:srgbClr val="000000"/>
              </a:solidFill>
              <a:latin typeface="Arial"/>
              <a:ea typeface="Arial"/>
              <a:cs typeface="Arial"/>
              <a:sym typeface="Arial"/>
            </a:endParaRPr>
          </a:p>
        </p:txBody>
      </p:sp>
      <p:sp>
        <p:nvSpPr>
          <p:cNvPr id="400" name="Google Shape;400;g383bc92741b_1_56"/>
          <p:cNvSpPr txBox="1"/>
          <p:nvPr>
            <p:ph idx="1" type="body"/>
          </p:nvPr>
        </p:nvSpPr>
        <p:spPr>
          <a:xfrm>
            <a:off x="0" y="2386025"/>
            <a:ext cx="4151700" cy="28476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This query ranks customers by the total amount that they spent. </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Identifies customers that are helping us grow our business.</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We can use this data to focus on keeping the accounts of the top customers that are bringing in the most business.</a:t>
            </a:r>
            <a:endParaRPr sz="1600">
              <a:solidFill>
                <a:srgbClr val="000000"/>
              </a:solidFill>
              <a:latin typeface="Arial"/>
              <a:ea typeface="Arial"/>
              <a:cs typeface="Arial"/>
              <a:sym typeface="Arial"/>
            </a:endParaRPr>
          </a:p>
        </p:txBody>
      </p:sp>
      <p:pic>
        <p:nvPicPr>
          <p:cNvPr id="401" name="Google Shape;401;g383bc92741b_1_56"/>
          <p:cNvPicPr preferRelativeResize="0"/>
          <p:nvPr/>
        </p:nvPicPr>
        <p:blipFill>
          <a:blip r:embed="rId3">
            <a:alphaModFix/>
          </a:blip>
          <a:stretch>
            <a:fillRect/>
          </a:stretch>
        </p:blipFill>
        <p:spPr>
          <a:xfrm>
            <a:off x="4933852" y="424025"/>
            <a:ext cx="3780451" cy="37804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383bc92741b_1_63"/>
          <p:cNvSpPr txBox="1"/>
          <p:nvPr>
            <p:ph type="title"/>
          </p:nvPr>
        </p:nvSpPr>
        <p:spPr>
          <a:xfrm>
            <a:off x="221275" y="101000"/>
            <a:ext cx="1434600" cy="4644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QUERY 10</a:t>
            </a:r>
            <a:endParaRPr/>
          </a:p>
        </p:txBody>
      </p:sp>
      <p:sp>
        <p:nvSpPr>
          <p:cNvPr id="407" name="Google Shape;407;g383bc92741b_1_63"/>
          <p:cNvSpPr txBox="1"/>
          <p:nvPr>
            <p:ph idx="1" type="body"/>
          </p:nvPr>
        </p:nvSpPr>
        <p:spPr>
          <a:xfrm>
            <a:off x="221275" y="463475"/>
            <a:ext cx="4350600" cy="23844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130">
                <a:solidFill>
                  <a:srgbClr val="000000"/>
                </a:solidFill>
                <a:latin typeface="Arial"/>
                <a:ea typeface="Arial"/>
                <a:cs typeface="Arial"/>
                <a:sym typeface="Arial"/>
              </a:rPr>
              <a:t>USE WideWorldImporters;</a:t>
            </a:r>
            <a:endParaRPr sz="11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130">
                <a:solidFill>
                  <a:srgbClr val="000000"/>
                </a:solidFill>
                <a:latin typeface="Arial"/>
                <a:ea typeface="Arial"/>
                <a:cs typeface="Arial"/>
                <a:sym typeface="Arial"/>
              </a:rPr>
              <a:t>GO</a:t>
            </a:r>
            <a:endParaRPr sz="11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130">
                <a:solidFill>
                  <a:srgbClr val="000000"/>
                </a:solidFill>
                <a:latin typeface="Arial"/>
                <a:ea typeface="Arial"/>
                <a:cs typeface="Arial"/>
                <a:sym typeface="Arial"/>
              </a:rPr>
              <a:t>SELECT</a:t>
            </a:r>
            <a:endParaRPr sz="11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130">
                <a:solidFill>
                  <a:srgbClr val="000000"/>
                </a:solidFill>
                <a:latin typeface="Arial"/>
                <a:ea typeface="Arial"/>
                <a:cs typeface="Arial"/>
                <a:sym typeface="Arial"/>
              </a:rPr>
              <a:t>  p.FullName AS Salesperson,</a:t>
            </a:r>
            <a:endParaRPr sz="11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130">
                <a:solidFill>
                  <a:srgbClr val="000000"/>
                </a:solidFill>
                <a:latin typeface="Arial"/>
                <a:ea typeface="Arial"/>
                <a:cs typeface="Arial"/>
                <a:sym typeface="Arial"/>
              </a:rPr>
              <a:t>  SUM(ol.Quantity * ol.UnitPrice) AS RevenueExTax</a:t>
            </a:r>
            <a:endParaRPr sz="11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130">
                <a:solidFill>
                  <a:srgbClr val="000000"/>
                </a:solidFill>
                <a:latin typeface="Arial"/>
                <a:ea typeface="Arial"/>
                <a:cs typeface="Arial"/>
                <a:sym typeface="Arial"/>
              </a:rPr>
              <a:t>FROM Sales.Orders AS o</a:t>
            </a:r>
            <a:endParaRPr sz="11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130">
                <a:solidFill>
                  <a:srgbClr val="000000"/>
                </a:solidFill>
                <a:latin typeface="Arial"/>
                <a:ea typeface="Arial"/>
                <a:cs typeface="Arial"/>
                <a:sym typeface="Arial"/>
              </a:rPr>
              <a:t>INNER JOIN Sales.OrderLines AS ol</a:t>
            </a:r>
            <a:endParaRPr sz="11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130">
                <a:solidFill>
                  <a:srgbClr val="000000"/>
                </a:solidFill>
                <a:latin typeface="Arial"/>
                <a:ea typeface="Arial"/>
                <a:cs typeface="Arial"/>
                <a:sym typeface="Arial"/>
              </a:rPr>
              <a:t>  ON ol.OrderID = o.OrderID</a:t>
            </a:r>
            <a:endParaRPr sz="11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130">
                <a:solidFill>
                  <a:srgbClr val="000000"/>
                </a:solidFill>
                <a:latin typeface="Arial"/>
                <a:ea typeface="Arial"/>
                <a:cs typeface="Arial"/>
                <a:sym typeface="Arial"/>
              </a:rPr>
              <a:t>INNER JOIN Application.People AS p</a:t>
            </a:r>
            <a:endParaRPr sz="11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130">
                <a:solidFill>
                  <a:srgbClr val="000000"/>
                </a:solidFill>
                <a:latin typeface="Arial"/>
                <a:ea typeface="Arial"/>
                <a:cs typeface="Arial"/>
                <a:sym typeface="Arial"/>
              </a:rPr>
              <a:t>  ON p.PersonID = o.SalespersonPersonID</a:t>
            </a:r>
            <a:endParaRPr sz="1130">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sz="1130">
                <a:solidFill>
                  <a:srgbClr val="000000"/>
                </a:solidFill>
                <a:latin typeface="Arial"/>
                <a:ea typeface="Arial"/>
                <a:cs typeface="Arial"/>
                <a:sym typeface="Arial"/>
              </a:rPr>
              <a:t>GROUP BY p.FullName</a:t>
            </a:r>
            <a:endParaRPr sz="1130">
              <a:solidFill>
                <a:srgbClr val="000000"/>
              </a:solidFill>
              <a:latin typeface="Arial"/>
              <a:ea typeface="Arial"/>
              <a:cs typeface="Arial"/>
              <a:sym typeface="Arial"/>
            </a:endParaRPr>
          </a:p>
          <a:p>
            <a:pPr indent="0" lvl="0" marL="0" rtl="0" algn="l">
              <a:lnSpc>
                <a:spcPct val="105000"/>
              </a:lnSpc>
              <a:spcBef>
                <a:spcPts val="0"/>
              </a:spcBef>
              <a:spcAft>
                <a:spcPts val="0"/>
              </a:spcAft>
              <a:buSzPts val="852"/>
              <a:buNone/>
            </a:pPr>
            <a:r>
              <a:rPr lang="en" sz="1130">
                <a:solidFill>
                  <a:srgbClr val="000000"/>
                </a:solidFill>
                <a:latin typeface="Arial"/>
                <a:ea typeface="Arial"/>
                <a:cs typeface="Arial"/>
                <a:sym typeface="Arial"/>
              </a:rPr>
              <a:t>ORDER BY RevenueExTax DESC;</a:t>
            </a:r>
            <a:endParaRPr sz="1130">
              <a:solidFill>
                <a:srgbClr val="000000"/>
              </a:solidFill>
              <a:latin typeface="Arial"/>
              <a:ea typeface="Arial"/>
              <a:cs typeface="Arial"/>
              <a:sym typeface="Arial"/>
            </a:endParaRPr>
          </a:p>
        </p:txBody>
      </p:sp>
      <p:sp>
        <p:nvSpPr>
          <p:cNvPr id="408" name="Google Shape;408;g383bc92741b_1_63"/>
          <p:cNvSpPr txBox="1"/>
          <p:nvPr>
            <p:ph idx="1" type="body"/>
          </p:nvPr>
        </p:nvSpPr>
        <p:spPr>
          <a:xfrm>
            <a:off x="221275" y="2780150"/>
            <a:ext cx="4203900" cy="21930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Sums the revenue that each sales person brought in order from biggest to lowest.</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We can combine this with the data from query 6 to find out who our top sales people are for performance reviews.</a:t>
            </a:r>
            <a:endParaRPr sz="1600">
              <a:solidFill>
                <a:srgbClr val="000000"/>
              </a:solidFill>
              <a:latin typeface="Arial"/>
              <a:ea typeface="Arial"/>
              <a:cs typeface="Arial"/>
              <a:sym typeface="Arial"/>
            </a:endParaRPr>
          </a:p>
        </p:txBody>
      </p:sp>
      <p:pic>
        <p:nvPicPr>
          <p:cNvPr id="409" name="Google Shape;409;g383bc92741b_1_63"/>
          <p:cNvPicPr preferRelativeResize="0"/>
          <p:nvPr/>
        </p:nvPicPr>
        <p:blipFill rotWithShape="1">
          <a:blip r:embed="rId3">
            <a:alphaModFix/>
          </a:blip>
          <a:srcRect b="0" l="0" r="0" t="0"/>
          <a:stretch/>
        </p:blipFill>
        <p:spPr>
          <a:xfrm>
            <a:off x="5103498" y="857400"/>
            <a:ext cx="3445050" cy="28949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382518fb76b_0_9"/>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Nadia Islam</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37f859ed25e_0_7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1 </a:t>
            </a:r>
            <a:endParaRPr/>
          </a:p>
        </p:txBody>
      </p:sp>
      <p:sp>
        <p:nvSpPr>
          <p:cNvPr id="420" name="Google Shape;420;g37f859ed25e_0_7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SELECT i.CustomerID, c.CustomerName, COUNT(i.InvoiceID) AS InvoiceCount</a:t>
            </a:r>
            <a:endParaRPr/>
          </a:p>
          <a:p>
            <a:pPr indent="0" lvl="0" marL="0" rtl="0" algn="l">
              <a:spcBef>
                <a:spcPts val="0"/>
              </a:spcBef>
              <a:spcAft>
                <a:spcPts val="0"/>
              </a:spcAft>
              <a:buNone/>
            </a:pPr>
            <a:r>
              <a:rPr lang="en"/>
              <a:t>FROM Sales.Invoices i</a:t>
            </a:r>
            <a:endParaRPr/>
          </a:p>
          <a:p>
            <a:pPr indent="0" lvl="0" marL="0" rtl="0" algn="l">
              <a:spcBef>
                <a:spcPts val="0"/>
              </a:spcBef>
              <a:spcAft>
                <a:spcPts val="0"/>
              </a:spcAft>
              <a:buNone/>
            </a:pPr>
            <a:r>
              <a:rPr lang="en"/>
              <a:t>JOIN Sales.Customers c</a:t>
            </a:r>
            <a:endParaRPr/>
          </a:p>
          <a:p>
            <a:pPr indent="0" lvl="0" marL="0" rtl="0" algn="l">
              <a:spcBef>
                <a:spcPts val="0"/>
              </a:spcBef>
              <a:spcAft>
                <a:spcPts val="0"/>
              </a:spcAft>
              <a:buNone/>
            </a:pPr>
            <a:r>
              <a:rPr lang="en"/>
              <a:t>  ON i.CustomerID = c.CustomerID</a:t>
            </a:r>
            <a:endParaRPr/>
          </a:p>
          <a:p>
            <a:pPr indent="0" lvl="0" marL="0" rtl="0" algn="l">
              <a:spcBef>
                <a:spcPts val="0"/>
              </a:spcBef>
              <a:spcAft>
                <a:spcPts val="0"/>
              </a:spcAft>
              <a:buNone/>
            </a:pPr>
            <a:r>
              <a:rPr lang="en"/>
              <a:t>GROUP BY i.CustomerID, c.CustomerName</a:t>
            </a:r>
            <a:endParaRPr/>
          </a:p>
          <a:p>
            <a:pPr indent="0" lvl="0" marL="0" rtl="0" algn="l">
              <a:spcBef>
                <a:spcPts val="0"/>
              </a:spcBef>
              <a:spcAft>
                <a:spcPts val="0"/>
              </a:spcAft>
              <a:buNone/>
            </a:pPr>
            <a:r>
              <a:rPr lang="en"/>
              <a:t>ORDER BY InvoiceCount DESC;</a:t>
            </a:r>
            <a:endParaRPr/>
          </a:p>
          <a:p>
            <a:pPr indent="0" lvl="0" marL="0" rtl="0" algn="l">
              <a:spcBef>
                <a:spcPts val="0"/>
              </a:spcBef>
              <a:spcAft>
                <a:spcPts val="0"/>
              </a:spcAft>
              <a:buNone/>
            </a:pPr>
            <a:r>
              <a:t/>
            </a:r>
            <a:endParaRPr/>
          </a:p>
        </p:txBody>
      </p:sp>
      <p:pic>
        <p:nvPicPr>
          <p:cNvPr id="421" name="Google Shape;421;g37f859ed25e_0_77" title="Screenshot 2025-09-23 at 11.41.08 PM.png"/>
          <p:cNvPicPr preferRelativeResize="0"/>
          <p:nvPr/>
        </p:nvPicPr>
        <p:blipFill>
          <a:blip r:embed="rId3">
            <a:alphaModFix/>
          </a:blip>
          <a:stretch>
            <a:fillRect/>
          </a:stretch>
        </p:blipFill>
        <p:spPr>
          <a:xfrm>
            <a:off x="3409050" y="253800"/>
            <a:ext cx="3724774" cy="2766625"/>
          </a:xfrm>
          <a:prstGeom prst="rect">
            <a:avLst/>
          </a:prstGeom>
          <a:noFill/>
          <a:ln>
            <a:noFill/>
          </a:ln>
        </p:spPr>
      </p:pic>
      <p:sp>
        <p:nvSpPr>
          <p:cNvPr id="422" name="Google Shape;422;g37f859ed25e_0_77"/>
          <p:cNvSpPr txBox="1"/>
          <p:nvPr/>
        </p:nvSpPr>
        <p:spPr>
          <a:xfrm>
            <a:off x="3558300" y="3429700"/>
            <a:ext cx="37788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Total number of invoices per customer</a:t>
            </a:r>
            <a:endParaRPr sz="1800">
              <a:solidFill>
                <a:schemeClr val="dk2"/>
              </a:solidFill>
              <a:latin typeface="Open Sans"/>
              <a:ea typeface="Open Sans"/>
              <a:cs typeface="Open Sans"/>
              <a:sym typeface="Open Sans"/>
            </a:endParaRPr>
          </a:p>
          <a:p>
            <a:pPr indent="-342900" lvl="0" marL="457200" rtl="0" algn="l">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Counts invoices for each customer</a:t>
            </a:r>
            <a:endParaRPr sz="18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2"/>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37f859ed25e_0_82"/>
          <p:cNvSpPr txBox="1"/>
          <p:nvPr>
            <p:ph type="title"/>
          </p:nvPr>
        </p:nvSpPr>
        <p:spPr>
          <a:xfrm>
            <a:off x="311700" y="234125"/>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2 </a:t>
            </a:r>
            <a:endParaRPr/>
          </a:p>
        </p:txBody>
      </p:sp>
      <p:sp>
        <p:nvSpPr>
          <p:cNvPr id="428" name="Google Shape;428;g37f859ed25e_0_82"/>
          <p:cNvSpPr txBox="1"/>
          <p:nvPr>
            <p:ph idx="1" type="body"/>
          </p:nvPr>
        </p:nvSpPr>
        <p:spPr>
          <a:xfrm>
            <a:off x="337950" y="1087825"/>
            <a:ext cx="2808000" cy="2289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SELECT il.StockItemID, si.StockItemName, MAX(il.Quantity) AS MaxQuantity</a:t>
            </a:r>
            <a:endParaRPr/>
          </a:p>
          <a:p>
            <a:pPr indent="0" lvl="0" marL="0" rtl="0" algn="l">
              <a:spcBef>
                <a:spcPts val="0"/>
              </a:spcBef>
              <a:spcAft>
                <a:spcPts val="0"/>
              </a:spcAft>
              <a:buNone/>
            </a:pPr>
            <a:r>
              <a:rPr lang="en"/>
              <a:t>FROM Sales.InvoiceLines il</a:t>
            </a:r>
            <a:endParaRPr/>
          </a:p>
          <a:p>
            <a:pPr indent="0" lvl="0" marL="0" rtl="0" algn="l">
              <a:spcBef>
                <a:spcPts val="0"/>
              </a:spcBef>
              <a:spcAft>
                <a:spcPts val="0"/>
              </a:spcAft>
              <a:buNone/>
            </a:pPr>
            <a:r>
              <a:rPr lang="en"/>
              <a:t>JOIN Warehouse.StockItems si</a:t>
            </a:r>
            <a:endParaRPr/>
          </a:p>
          <a:p>
            <a:pPr indent="0" lvl="0" marL="0" rtl="0" algn="l">
              <a:spcBef>
                <a:spcPts val="0"/>
              </a:spcBef>
              <a:spcAft>
                <a:spcPts val="0"/>
              </a:spcAft>
              <a:buNone/>
            </a:pPr>
            <a:r>
              <a:rPr lang="en"/>
              <a:t>  ON il.StockItemID = si.StockItemID</a:t>
            </a:r>
            <a:endParaRPr/>
          </a:p>
          <a:p>
            <a:pPr indent="0" lvl="0" marL="0" rtl="0" algn="l">
              <a:spcBef>
                <a:spcPts val="0"/>
              </a:spcBef>
              <a:spcAft>
                <a:spcPts val="0"/>
              </a:spcAft>
              <a:buNone/>
            </a:pPr>
            <a:r>
              <a:rPr lang="en"/>
              <a:t>GROUP BY il.StockItemID, si.StockItemName</a:t>
            </a:r>
            <a:endParaRPr/>
          </a:p>
          <a:p>
            <a:pPr indent="0" lvl="0" marL="0" rtl="0" algn="l">
              <a:spcBef>
                <a:spcPts val="0"/>
              </a:spcBef>
              <a:spcAft>
                <a:spcPts val="0"/>
              </a:spcAft>
              <a:buNone/>
            </a:pPr>
            <a:r>
              <a:rPr lang="en"/>
              <a:t>ORDER BY MaxQuantity DESC;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29" name="Google Shape;429;g37f859ed25e_0_82" title="Screenshot 2025-09-23 at 11.44.14 PM.png"/>
          <p:cNvPicPr preferRelativeResize="0"/>
          <p:nvPr/>
        </p:nvPicPr>
        <p:blipFill>
          <a:blip r:embed="rId3">
            <a:alphaModFix/>
          </a:blip>
          <a:stretch>
            <a:fillRect/>
          </a:stretch>
        </p:blipFill>
        <p:spPr>
          <a:xfrm>
            <a:off x="3272100" y="152400"/>
            <a:ext cx="4235675" cy="4724527"/>
          </a:xfrm>
          <a:prstGeom prst="rect">
            <a:avLst/>
          </a:prstGeom>
          <a:noFill/>
          <a:ln>
            <a:noFill/>
          </a:ln>
        </p:spPr>
      </p:pic>
      <p:sp>
        <p:nvSpPr>
          <p:cNvPr id="430" name="Google Shape;430;g37f859ed25e_0_82"/>
          <p:cNvSpPr txBox="1"/>
          <p:nvPr/>
        </p:nvSpPr>
        <p:spPr>
          <a:xfrm>
            <a:off x="464100" y="3087725"/>
            <a:ext cx="2808000" cy="17892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2"/>
              </a:buClr>
              <a:buSzPts val="1500"/>
              <a:buFont typeface="Open Sans"/>
              <a:buChar char="●"/>
            </a:pPr>
            <a:r>
              <a:rPr lang="en" sz="1500">
                <a:solidFill>
                  <a:schemeClr val="dk2"/>
                </a:solidFill>
                <a:latin typeface="Open Sans"/>
                <a:ea typeface="Open Sans"/>
                <a:cs typeface="Open Sans"/>
                <a:sym typeface="Open Sans"/>
              </a:rPr>
              <a:t>Highest quantity sold per product</a:t>
            </a:r>
            <a:endParaRPr sz="1500">
              <a:solidFill>
                <a:schemeClr val="dk2"/>
              </a:solidFill>
              <a:latin typeface="Open Sans"/>
              <a:ea typeface="Open Sans"/>
              <a:cs typeface="Open Sans"/>
              <a:sym typeface="Open Sans"/>
            </a:endParaRPr>
          </a:p>
          <a:p>
            <a:pPr indent="-323850" lvl="0" marL="457200" rtl="0" algn="l">
              <a:lnSpc>
                <a:spcPct val="115000"/>
              </a:lnSpc>
              <a:spcBef>
                <a:spcPts val="0"/>
              </a:spcBef>
              <a:spcAft>
                <a:spcPts val="0"/>
              </a:spcAft>
              <a:buClr>
                <a:schemeClr val="dk2"/>
              </a:buClr>
              <a:buSzPts val="1500"/>
              <a:buFont typeface="Open Sans"/>
              <a:buChar char="●"/>
            </a:pPr>
            <a:r>
              <a:rPr lang="en" sz="1500">
                <a:solidFill>
                  <a:schemeClr val="dk2"/>
                </a:solidFill>
                <a:latin typeface="Open Sans"/>
                <a:ea typeface="Open Sans"/>
                <a:cs typeface="Open Sans"/>
                <a:sym typeface="Open Sans"/>
              </a:rPr>
              <a:t>Maximum quantity sold in one invoice line for each product</a:t>
            </a:r>
            <a:endParaRPr sz="15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2"/>
              </a:solidFill>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384a61dec8e_0_5"/>
          <p:cNvSpPr txBox="1"/>
          <p:nvPr>
            <p:ph type="title"/>
          </p:nvPr>
        </p:nvSpPr>
        <p:spPr>
          <a:xfrm>
            <a:off x="311700" y="247800"/>
            <a:ext cx="2808000" cy="610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3 </a:t>
            </a:r>
            <a:endParaRPr/>
          </a:p>
        </p:txBody>
      </p:sp>
      <p:sp>
        <p:nvSpPr>
          <p:cNvPr id="436" name="Google Shape;436;g384a61dec8e_0_5"/>
          <p:cNvSpPr txBox="1"/>
          <p:nvPr>
            <p:ph idx="1" type="body"/>
          </p:nvPr>
        </p:nvSpPr>
        <p:spPr>
          <a:xfrm>
            <a:off x="278875" y="982050"/>
            <a:ext cx="2808000" cy="26313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SELECT st.SupplierTransactionID, st.TransactionDate, st.TransactionAmount, po.PurchaseOrderID, s.SupplierName</a:t>
            </a:r>
            <a:endParaRPr/>
          </a:p>
          <a:p>
            <a:pPr indent="0" lvl="0" marL="0" rtl="0" algn="l">
              <a:spcBef>
                <a:spcPts val="0"/>
              </a:spcBef>
              <a:spcAft>
                <a:spcPts val="0"/>
              </a:spcAft>
              <a:buNone/>
            </a:pPr>
            <a:r>
              <a:rPr lang="en"/>
              <a:t>FROM Purchasing.SupplierTransactions st</a:t>
            </a:r>
            <a:endParaRPr/>
          </a:p>
          <a:p>
            <a:pPr indent="0" lvl="0" marL="0" rtl="0" algn="l">
              <a:spcBef>
                <a:spcPts val="0"/>
              </a:spcBef>
              <a:spcAft>
                <a:spcPts val="0"/>
              </a:spcAft>
              <a:buNone/>
            </a:pPr>
            <a:r>
              <a:rPr lang="en"/>
              <a:t>JOIN Purchasing.PurchaseOrders po</a:t>
            </a:r>
            <a:endParaRPr/>
          </a:p>
          <a:p>
            <a:pPr indent="0" lvl="0" marL="0" rtl="0" algn="l">
              <a:spcBef>
                <a:spcPts val="0"/>
              </a:spcBef>
              <a:spcAft>
                <a:spcPts val="0"/>
              </a:spcAft>
              <a:buNone/>
            </a:pPr>
            <a:r>
              <a:rPr lang="en"/>
              <a:t>  ON st.PurchaseOrderID = po.PurchaseOrderID</a:t>
            </a:r>
            <a:endParaRPr/>
          </a:p>
          <a:p>
            <a:pPr indent="0" lvl="0" marL="0" rtl="0" algn="l">
              <a:spcBef>
                <a:spcPts val="0"/>
              </a:spcBef>
              <a:spcAft>
                <a:spcPts val="0"/>
              </a:spcAft>
              <a:buNone/>
            </a:pPr>
            <a:r>
              <a:rPr lang="en"/>
              <a:t>JOIN Purchasing.Suppliers s</a:t>
            </a:r>
            <a:endParaRPr/>
          </a:p>
          <a:p>
            <a:pPr indent="0" lvl="0" marL="0" rtl="0" algn="l">
              <a:spcBef>
                <a:spcPts val="0"/>
              </a:spcBef>
              <a:spcAft>
                <a:spcPts val="0"/>
              </a:spcAft>
              <a:buNone/>
            </a:pPr>
            <a:r>
              <a:rPr lang="en"/>
              <a:t>  ON st.SupplierID = s.SupplierID</a:t>
            </a:r>
            <a:endParaRPr/>
          </a:p>
          <a:p>
            <a:pPr indent="0" lvl="0" marL="0" rtl="0" algn="l">
              <a:spcBef>
                <a:spcPts val="0"/>
              </a:spcBef>
              <a:spcAft>
                <a:spcPts val="0"/>
              </a:spcAft>
              <a:buNone/>
            </a:pPr>
            <a:r>
              <a:rPr lang="en"/>
              <a:t>ORDER BY st.TransactionDate;</a:t>
            </a:r>
            <a:endParaRPr/>
          </a:p>
          <a:p>
            <a:pPr indent="0" lvl="0" marL="0" rtl="0" algn="l">
              <a:spcBef>
                <a:spcPts val="0"/>
              </a:spcBef>
              <a:spcAft>
                <a:spcPts val="0"/>
              </a:spcAft>
              <a:buNone/>
            </a:pPr>
            <a:br>
              <a:rPr lang="en"/>
            </a:br>
            <a:br>
              <a:rPr lang="en"/>
            </a:br>
            <a:endParaRPr/>
          </a:p>
          <a:p>
            <a:pPr indent="0" lvl="0" marL="0" rtl="0" algn="l">
              <a:spcBef>
                <a:spcPts val="0"/>
              </a:spcBef>
              <a:spcAft>
                <a:spcPts val="0"/>
              </a:spcAft>
              <a:buNone/>
            </a:pPr>
            <a:r>
              <a:t/>
            </a:r>
            <a:endParaRPr/>
          </a:p>
        </p:txBody>
      </p:sp>
      <p:pic>
        <p:nvPicPr>
          <p:cNvPr id="437" name="Google Shape;437;g384a61dec8e_0_5" title="Screenshot 2025-09-23 at 11.45.42 PM.png"/>
          <p:cNvPicPr preferRelativeResize="0"/>
          <p:nvPr/>
        </p:nvPicPr>
        <p:blipFill>
          <a:blip r:embed="rId3">
            <a:alphaModFix/>
          </a:blip>
          <a:stretch>
            <a:fillRect/>
          </a:stretch>
        </p:blipFill>
        <p:spPr>
          <a:xfrm>
            <a:off x="3272100" y="152400"/>
            <a:ext cx="5719497" cy="4166127"/>
          </a:xfrm>
          <a:prstGeom prst="rect">
            <a:avLst/>
          </a:prstGeom>
          <a:noFill/>
          <a:ln>
            <a:noFill/>
          </a:ln>
        </p:spPr>
      </p:pic>
      <p:sp>
        <p:nvSpPr>
          <p:cNvPr id="438" name="Google Shape;438;g384a61dec8e_0_5"/>
          <p:cNvSpPr txBox="1"/>
          <p:nvPr/>
        </p:nvSpPr>
        <p:spPr>
          <a:xfrm>
            <a:off x="481400" y="2937650"/>
            <a:ext cx="2755500" cy="1218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Supplier transactions linked to purchase orders</a:t>
            </a:r>
            <a:endParaRPr sz="1200">
              <a:solidFill>
                <a:schemeClr val="dk2"/>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2"/>
              </a:buClr>
              <a:buSzPts val="1200"/>
              <a:buFont typeface="Open Sans"/>
              <a:buChar char="●"/>
            </a:pPr>
            <a:r>
              <a:rPr lang="en" sz="1200">
                <a:solidFill>
                  <a:schemeClr val="dk2"/>
                </a:solidFill>
                <a:latin typeface="Open Sans"/>
                <a:ea typeface="Open Sans"/>
                <a:cs typeface="Open Sans"/>
                <a:sym typeface="Open Sans"/>
              </a:rPr>
              <a:t>Transaction amounts for purchase orders with supplier info</a:t>
            </a:r>
            <a:endParaRPr sz="1800">
              <a:solidFill>
                <a:schemeClr val="dk2"/>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3838ad0a994_2_1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a:t>
            </a:r>
            <a:r>
              <a:rPr lang="en"/>
              <a:t> 3</a:t>
            </a:r>
            <a:endParaRPr/>
          </a:p>
        </p:txBody>
      </p:sp>
      <p:sp>
        <p:nvSpPr>
          <p:cNvPr id="94" name="Google Shape;94;g3838ad0a994_2_1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SELECT</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c</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CustomerName</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o</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OrderID</a:t>
            </a:r>
            <a:endParaRPr>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FROM</a:t>
            </a:r>
            <a:r>
              <a:rPr lang="en">
                <a:solidFill>
                  <a:srgbClr val="000000"/>
                </a:solidFill>
                <a:highlight>
                  <a:srgbClr val="FFFFFF"/>
                </a:highlight>
                <a:latin typeface="Arial"/>
                <a:ea typeface="Arial"/>
                <a:cs typeface="Arial"/>
                <a:sym typeface="Arial"/>
              </a:rPr>
              <a:t> </a:t>
            </a:r>
            <a:r>
              <a:rPr lang="en">
                <a:solidFill>
                  <a:srgbClr val="956037"/>
                </a:solidFill>
                <a:highlight>
                  <a:srgbClr val="FFFFFF"/>
                </a:highlight>
                <a:latin typeface="Arial"/>
                <a:ea typeface="Arial"/>
                <a:cs typeface="Arial"/>
                <a:sym typeface="Arial"/>
              </a:rPr>
              <a:t>Sales</a:t>
            </a:r>
            <a:r>
              <a:rPr lang="en">
                <a:solidFill>
                  <a:srgbClr val="000000"/>
                </a:solidFill>
                <a:highlight>
                  <a:srgbClr val="FFFFFF"/>
                </a:highlight>
                <a:latin typeface="Arial"/>
                <a:ea typeface="Arial"/>
                <a:cs typeface="Arial"/>
                <a:sym typeface="Arial"/>
              </a:rPr>
              <a:t>.</a:t>
            </a:r>
            <a:r>
              <a:rPr lang="en">
                <a:solidFill>
                  <a:srgbClr val="8E00C6"/>
                </a:solidFill>
                <a:highlight>
                  <a:srgbClr val="FFFFFF"/>
                </a:highlight>
                <a:latin typeface="Arial"/>
                <a:ea typeface="Arial"/>
                <a:cs typeface="Arial"/>
                <a:sym typeface="Arial"/>
              </a:rPr>
              <a:t>Customers</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c</a:t>
            </a:r>
            <a:endParaRPr i="1">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LEFT</a:t>
            </a: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JOIN</a:t>
            </a:r>
            <a:r>
              <a:rPr lang="en">
                <a:solidFill>
                  <a:srgbClr val="000000"/>
                </a:solidFill>
                <a:highlight>
                  <a:srgbClr val="FFFFFF"/>
                </a:highlight>
                <a:latin typeface="Arial"/>
                <a:ea typeface="Arial"/>
                <a:cs typeface="Arial"/>
                <a:sym typeface="Arial"/>
              </a:rPr>
              <a:t> </a:t>
            </a:r>
            <a:r>
              <a:rPr lang="en">
                <a:solidFill>
                  <a:srgbClr val="956037"/>
                </a:solidFill>
                <a:highlight>
                  <a:srgbClr val="FFFFFF"/>
                </a:highlight>
                <a:latin typeface="Arial"/>
                <a:ea typeface="Arial"/>
                <a:cs typeface="Arial"/>
                <a:sym typeface="Arial"/>
              </a:rPr>
              <a:t>Sales</a:t>
            </a:r>
            <a:r>
              <a:rPr lang="en">
                <a:solidFill>
                  <a:srgbClr val="000000"/>
                </a:solidFill>
                <a:highlight>
                  <a:srgbClr val="FFFFFF"/>
                </a:highlight>
                <a:latin typeface="Arial"/>
                <a:ea typeface="Arial"/>
                <a:cs typeface="Arial"/>
                <a:sym typeface="Arial"/>
              </a:rPr>
              <a:t>.</a:t>
            </a:r>
            <a:r>
              <a:rPr lang="en">
                <a:solidFill>
                  <a:srgbClr val="8E00C6"/>
                </a:solidFill>
                <a:highlight>
                  <a:srgbClr val="FFFFFF"/>
                </a:highlight>
                <a:latin typeface="Arial"/>
                <a:ea typeface="Arial"/>
                <a:cs typeface="Arial"/>
                <a:sym typeface="Arial"/>
              </a:rPr>
              <a:t>Orders</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o</a:t>
            </a:r>
            <a:endParaRPr i="1">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ON</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c</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CustomerID</a:t>
            </a:r>
            <a:r>
              <a:rPr lang="en">
                <a:solidFill>
                  <a:srgbClr val="000000"/>
                </a:solidFill>
                <a:highlight>
                  <a:srgbClr val="FFFFFF"/>
                </a:highlight>
                <a:latin typeface="Arial"/>
                <a:ea typeface="Arial"/>
                <a:cs typeface="Arial"/>
                <a:sym typeface="Arial"/>
              </a:rPr>
              <a:t> = </a:t>
            </a:r>
            <a:r>
              <a:rPr i="1" lang="en">
                <a:solidFill>
                  <a:srgbClr val="8E00C6"/>
                </a:solidFill>
                <a:highlight>
                  <a:srgbClr val="FFFFFF"/>
                </a:highlight>
                <a:latin typeface="Arial"/>
                <a:ea typeface="Arial"/>
                <a:cs typeface="Arial"/>
                <a:sym typeface="Arial"/>
              </a:rPr>
              <a:t>o</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CustomerID</a:t>
            </a:r>
            <a:endParaRPr>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ORDER</a:t>
            </a: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BY</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c</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CustomerName</a:t>
            </a:r>
            <a:r>
              <a:rPr lang="en">
                <a:solidFill>
                  <a:srgbClr val="FF0000"/>
                </a:solidFill>
                <a:highlight>
                  <a:srgbClr val="FFFFFF"/>
                </a:highlight>
                <a:latin typeface="Arial"/>
                <a:ea typeface="Arial"/>
                <a:cs typeface="Arial"/>
                <a:sym typeface="Arial"/>
              </a:rPr>
              <a:t>;</a:t>
            </a:r>
            <a:endParaRPr>
              <a:solidFill>
                <a:srgbClr val="FF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pic>
        <p:nvPicPr>
          <p:cNvPr id="95" name="Google Shape;95;g3838ad0a994_2_10" title="Screenshot 2025-09-25 at 12.27.22 PM.png"/>
          <p:cNvPicPr preferRelativeResize="0"/>
          <p:nvPr/>
        </p:nvPicPr>
        <p:blipFill>
          <a:blip r:embed="rId3">
            <a:alphaModFix/>
          </a:blip>
          <a:stretch>
            <a:fillRect/>
          </a:stretch>
        </p:blipFill>
        <p:spPr>
          <a:xfrm>
            <a:off x="4109875" y="270400"/>
            <a:ext cx="4331100" cy="2738275"/>
          </a:xfrm>
          <a:prstGeom prst="rect">
            <a:avLst/>
          </a:prstGeom>
          <a:noFill/>
          <a:ln>
            <a:noFill/>
          </a:ln>
        </p:spPr>
      </p:pic>
      <p:sp>
        <p:nvSpPr>
          <p:cNvPr id="96" name="Google Shape;96;g3838ad0a994_2_10"/>
          <p:cNvSpPr txBox="1"/>
          <p:nvPr/>
        </p:nvSpPr>
        <p:spPr>
          <a:xfrm>
            <a:off x="658750" y="2320425"/>
            <a:ext cx="4847400" cy="369300"/>
          </a:xfrm>
          <a:prstGeom prst="rect">
            <a:avLst/>
          </a:prstGeom>
          <a:noFill/>
          <a:ln>
            <a:noFill/>
          </a:ln>
        </p:spPr>
        <p:txBody>
          <a:bodyPr anchorCtr="0" anchor="t" bIns="91425" lIns="91425" spcFirstLastPara="1" rIns="91425" wrap="square" tIns="91425">
            <a:spAutoFit/>
          </a:bodyPr>
          <a:lstStyle/>
          <a:p>
            <a:pPr indent="0" lvl="0" marL="25400" rtl="0" algn="l">
              <a:lnSpc>
                <a:spcPct val="115000"/>
              </a:lnSpc>
              <a:spcBef>
                <a:spcPts val="0"/>
              </a:spcBef>
              <a:spcAft>
                <a:spcPts val="0"/>
              </a:spcAft>
              <a:buNone/>
            </a:pPr>
            <a:r>
              <a:t/>
            </a:r>
            <a:endParaRPr sz="1200">
              <a:solidFill>
                <a:srgbClr val="FF0000"/>
              </a:solidFill>
              <a:highlight>
                <a:srgbClr val="FFFFFF"/>
              </a:highlight>
            </a:endParaRPr>
          </a:p>
        </p:txBody>
      </p:sp>
      <p:sp>
        <p:nvSpPr>
          <p:cNvPr id="97" name="Google Shape;97;g3838ad0a994_2_10"/>
          <p:cNvSpPr txBox="1"/>
          <p:nvPr/>
        </p:nvSpPr>
        <p:spPr>
          <a:xfrm>
            <a:off x="363800" y="2571750"/>
            <a:ext cx="6459900" cy="268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t>Proposition:</a:t>
            </a:r>
            <a:endParaRPr b="1" sz="1100"/>
          </a:p>
          <a:p>
            <a:pPr indent="0" lvl="0" marL="0" rtl="0" algn="l">
              <a:lnSpc>
                <a:spcPct val="115000"/>
              </a:lnSpc>
              <a:spcBef>
                <a:spcPts val="1200"/>
              </a:spcBef>
              <a:spcAft>
                <a:spcPts val="0"/>
              </a:spcAft>
              <a:buNone/>
            </a:pPr>
            <a:r>
              <a:rPr lang="en" sz="1100"/>
              <a:t>List all customers and their orders (including those who never ordered).</a:t>
            </a:r>
            <a:endParaRPr sz="1100"/>
          </a:p>
          <a:p>
            <a:pPr indent="0" lvl="0" marL="0" rtl="0" algn="l">
              <a:lnSpc>
                <a:spcPct val="115000"/>
              </a:lnSpc>
              <a:spcBef>
                <a:spcPts val="1200"/>
              </a:spcBef>
              <a:spcAft>
                <a:spcPts val="0"/>
              </a:spcAft>
              <a:buNone/>
            </a:pPr>
            <a:r>
              <a:rPr b="1" lang="en" sz="1100"/>
              <a:t>Business Value:</a:t>
            </a:r>
            <a:endParaRPr b="1" sz="1100"/>
          </a:p>
          <a:p>
            <a:pPr indent="0" lvl="0" marL="0" rtl="0" algn="l">
              <a:lnSpc>
                <a:spcPct val="115000"/>
              </a:lnSpc>
              <a:spcBef>
                <a:spcPts val="1200"/>
              </a:spcBef>
              <a:spcAft>
                <a:spcPts val="0"/>
              </a:spcAft>
              <a:buNone/>
            </a:pPr>
            <a:r>
              <a:rPr lang="en" sz="1100"/>
              <a:t>This query helps marketing teams identify inactive customers who may need special offers or outreach to encourage them to make purchases. It ensures visibility into both active and dormant customer relationships.</a:t>
            </a:r>
            <a:endParaRPr sz="1100"/>
          </a:p>
          <a:p>
            <a:pPr indent="0" lvl="0" marL="0" rtl="0" algn="l">
              <a:lnSpc>
                <a:spcPct val="115000"/>
              </a:lnSpc>
              <a:spcBef>
                <a:spcPts val="1200"/>
              </a:spcBef>
              <a:spcAft>
                <a:spcPts val="0"/>
              </a:spcAft>
              <a:buNone/>
            </a:pPr>
            <a:r>
              <a:rPr b="1" lang="en" sz="1100"/>
              <a:t>Why it’s special</a:t>
            </a:r>
            <a:r>
              <a:rPr b="1" lang="en" sz="1100"/>
              <a:t>:</a:t>
            </a:r>
            <a:endParaRPr b="1" sz="1100"/>
          </a:p>
          <a:p>
            <a:pPr indent="0" lvl="0" marL="0" rtl="0" algn="l">
              <a:lnSpc>
                <a:spcPct val="115000"/>
              </a:lnSpc>
              <a:spcBef>
                <a:spcPts val="1200"/>
              </a:spcBef>
              <a:spcAft>
                <a:spcPts val="1200"/>
              </a:spcAft>
              <a:buNone/>
            </a:pPr>
            <a:r>
              <a:rPr lang="en" sz="1100"/>
              <a:t>I want to see which customers are engaged and which ones are not, so I can focus s team’s marketing efforts on reactivating inactive customers and rewarding loyal ones.</a:t>
            </a:r>
            <a:endParaRPr sz="11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384a61dec8e_0_1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4 </a:t>
            </a:r>
            <a:endParaRPr/>
          </a:p>
        </p:txBody>
      </p:sp>
      <p:sp>
        <p:nvSpPr>
          <p:cNvPr id="444" name="Google Shape;444;g384a61dec8e_0_1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SELECT o.CustomerID, c.CustomerName, COUNT(o.OrderID) AS NumOrders</a:t>
            </a:r>
            <a:endParaRPr/>
          </a:p>
          <a:p>
            <a:pPr indent="0" lvl="0" marL="0" rtl="0" algn="l">
              <a:spcBef>
                <a:spcPts val="0"/>
              </a:spcBef>
              <a:spcAft>
                <a:spcPts val="0"/>
              </a:spcAft>
              <a:buNone/>
            </a:pPr>
            <a:r>
              <a:rPr lang="en"/>
              <a:t>FROM Sales.Orders o</a:t>
            </a:r>
            <a:endParaRPr/>
          </a:p>
          <a:p>
            <a:pPr indent="0" lvl="0" marL="0" rtl="0" algn="l">
              <a:spcBef>
                <a:spcPts val="0"/>
              </a:spcBef>
              <a:spcAft>
                <a:spcPts val="0"/>
              </a:spcAft>
              <a:buNone/>
            </a:pPr>
            <a:r>
              <a:rPr lang="en"/>
              <a:t>JOIN Sales.Customers c</a:t>
            </a:r>
            <a:endParaRPr/>
          </a:p>
          <a:p>
            <a:pPr indent="0" lvl="0" marL="0" rtl="0" algn="l">
              <a:spcBef>
                <a:spcPts val="0"/>
              </a:spcBef>
              <a:spcAft>
                <a:spcPts val="0"/>
              </a:spcAft>
              <a:buNone/>
            </a:pPr>
            <a:r>
              <a:rPr lang="en"/>
              <a:t>  ON o.CustomerID = c.CustomerID</a:t>
            </a:r>
            <a:endParaRPr/>
          </a:p>
          <a:p>
            <a:pPr indent="0" lvl="0" marL="0" rtl="0" algn="l">
              <a:spcBef>
                <a:spcPts val="0"/>
              </a:spcBef>
              <a:spcAft>
                <a:spcPts val="0"/>
              </a:spcAft>
              <a:buNone/>
            </a:pPr>
            <a:r>
              <a:rPr lang="en"/>
              <a:t>GROUP BY o.CustomerID, c.CustomerName</a:t>
            </a:r>
            <a:endParaRPr/>
          </a:p>
          <a:p>
            <a:pPr indent="0" lvl="0" marL="0" rtl="0" algn="l">
              <a:spcBef>
                <a:spcPts val="0"/>
              </a:spcBef>
              <a:spcAft>
                <a:spcPts val="0"/>
              </a:spcAft>
              <a:buNone/>
            </a:pPr>
            <a:r>
              <a:rPr lang="en"/>
              <a:t>HAVING COUNT(o.OrderID) &gt; 1</a:t>
            </a:r>
            <a:endParaRPr/>
          </a:p>
          <a:p>
            <a:pPr indent="0" lvl="0" marL="0" rtl="0" algn="l">
              <a:spcBef>
                <a:spcPts val="0"/>
              </a:spcBef>
              <a:spcAft>
                <a:spcPts val="0"/>
              </a:spcAft>
              <a:buNone/>
            </a:pPr>
            <a:r>
              <a:rPr lang="en"/>
              <a:t>ORDER BY NumOrders DESC;</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Customers with multiple orders</a:t>
            </a:r>
            <a:endParaRPr/>
          </a:p>
          <a:p>
            <a:pPr indent="-304800" lvl="0" marL="457200" rtl="0" algn="l">
              <a:spcBef>
                <a:spcPts val="0"/>
              </a:spcBef>
              <a:spcAft>
                <a:spcPts val="0"/>
              </a:spcAft>
              <a:buSzPts val="1200"/>
              <a:buChar char="●"/>
            </a:pPr>
            <a:r>
              <a:rPr lang="en"/>
              <a:t>Customers with more than one order</a:t>
            </a:r>
            <a:endParaRPr/>
          </a:p>
          <a:p>
            <a:pPr indent="0" lvl="0" marL="0" rtl="0" algn="l">
              <a:spcBef>
                <a:spcPts val="0"/>
              </a:spcBef>
              <a:spcAft>
                <a:spcPts val="0"/>
              </a:spcAft>
              <a:buNone/>
            </a:pPr>
            <a:r>
              <a:t/>
            </a:r>
            <a:endParaRPr/>
          </a:p>
        </p:txBody>
      </p:sp>
      <p:pic>
        <p:nvPicPr>
          <p:cNvPr id="445" name="Google Shape;445;g384a61dec8e_0_10" title="Screenshot 2025-09-23 at 11.46.32 PM.png"/>
          <p:cNvPicPr preferRelativeResize="0"/>
          <p:nvPr/>
        </p:nvPicPr>
        <p:blipFill>
          <a:blip r:embed="rId3">
            <a:alphaModFix/>
          </a:blip>
          <a:stretch>
            <a:fillRect/>
          </a:stretch>
        </p:blipFill>
        <p:spPr>
          <a:xfrm>
            <a:off x="3272100" y="152400"/>
            <a:ext cx="3919696" cy="48387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384a61dec8e_0_1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5 </a:t>
            </a:r>
            <a:endParaRPr/>
          </a:p>
        </p:txBody>
      </p:sp>
      <p:sp>
        <p:nvSpPr>
          <p:cNvPr id="451" name="Google Shape;451;g384a61dec8e_0_1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SELECT ol.StockItemID, si.StockItemName, COUNT(*) AS TimesOrdered</a:t>
            </a:r>
            <a:endParaRPr/>
          </a:p>
          <a:p>
            <a:pPr indent="0" lvl="0" marL="0" rtl="0" algn="l">
              <a:spcBef>
                <a:spcPts val="0"/>
              </a:spcBef>
              <a:spcAft>
                <a:spcPts val="0"/>
              </a:spcAft>
              <a:buNone/>
            </a:pPr>
            <a:r>
              <a:rPr lang="en"/>
              <a:t>FROM Sales.OrderLines ol</a:t>
            </a:r>
            <a:endParaRPr/>
          </a:p>
          <a:p>
            <a:pPr indent="0" lvl="0" marL="0" rtl="0" algn="l">
              <a:spcBef>
                <a:spcPts val="0"/>
              </a:spcBef>
              <a:spcAft>
                <a:spcPts val="0"/>
              </a:spcAft>
              <a:buNone/>
            </a:pPr>
            <a:r>
              <a:rPr lang="en"/>
              <a:t>JOIN Warehouse.StockItems si</a:t>
            </a:r>
            <a:endParaRPr/>
          </a:p>
          <a:p>
            <a:pPr indent="0" lvl="0" marL="0" rtl="0" algn="l">
              <a:spcBef>
                <a:spcPts val="0"/>
              </a:spcBef>
              <a:spcAft>
                <a:spcPts val="0"/>
              </a:spcAft>
              <a:buNone/>
            </a:pPr>
            <a:r>
              <a:rPr lang="en"/>
              <a:t>  ON ol.StockItemID = si.StockItemID</a:t>
            </a:r>
            <a:endParaRPr/>
          </a:p>
          <a:p>
            <a:pPr indent="0" lvl="0" marL="0" rtl="0" algn="l">
              <a:spcBef>
                <a:spcPts val="0"/>
              </a:spcBef>
              <a:spcAft>
                <a:spcPts val="0"/>
              </a:spcAft>
              <a:buNone/>
            </a:pPr>
            <a:r>
              <a:rPr lang="en"/>
              <a:t>GROUP BY ol.StockItemID, si.StockItemName</a:t>
            </a:r>
            <a:endParaRPr/>
          </a:p>
          <a:p>
            <a:pPr indent="0" lvl="0" marL="0" rtl="0" algn="l">
              <a:spcBef>
                <a:spcPts val="0"/>
              </a:spcBef>
              <a:spcAft>
                <a:spcPts val="0"/>
              </a:spcAft>
              <a:buNone/>
            </a:pPr>
            <a:r>
              <a:rPr lang="en"/>
              <a:t>ORDER BY TimesOrdered DESC</a:t>
            </a:r>
            <a:endParaRPr/>
          </a:p>
          <a:p>
            <a:pPr indent="0" lvl="0" marL="0" rtl="0" algn="l">
              <a:spcBef>
                <a:spcPts val="0"/>
              </a:spcBef>
              <a:spcAft>
                <a:spcPts val="0"/>
              </a:spcAft>
              <a:buNone/>
            </a:pPr>
            <a:r>
              <a:rPr lang="en"/>
              <a:t>OFFSET 0 ROWS FETCH NEXT 3 ROWS ONLY;</a:t>
            </a:r>
            <a:endParaRPr/>
          </a:p>
          <a:p>
            <a:pPr indent="0" lvl="0" marL="0" rtl="0" algn="l">
              <a:spcBef>
                <a:spcPts val="0"/>
              </a:spcBef>
              <a:spcAft>
                <a:spcPts val="0"/>
              </a:spcAft>
              <a:buNone/>
            </a:pPr>
            <a:r>
              <a:t/>
            </a:r>
            <a:endParaRPr/>
          </a:p>
        </p:txBody>
      </p:sp>
      <p:pic>
        <p:nvPicPr>
          <p:cNvPr id="452" name="Google Shape;452;g384a61dec8e_0_15" title="Screenshot 2025-09-23 at 11.47.16 PM.png"/>
          <p:cNvPicPr preferRelativeResize="0"/>
          <p:nvPr/>
        </p:nvPicPr>
        <p:blipFill>
          <a:blip r:embed="rId3">
            <a:alphaModFix/>
          </a:blip>
          <a:stretch>
            <a:fillRect/>
          </a:stretch>
        </p:blipFill>
        <p:spPr>
          <a:xfrm>
            <a:off x="3177800" y="976150"/>
            <a:ext cx="5920275" cy="1708500"/>
          </a:xfrm>
          <a:prstGeom prst="rect">
            <a:avLst/>
          </a:prstGeom>
          <a:noFill/>
          <a:ln>
            <a:noFill/>
          </a:ln>
        </p:spPr>
      </p:pic>
      <p:sp>
        <p:nvSpPr>
          <p:cNvPr id="453" name="Google Shape;453;g384a61dec8e_0_15"/>
          <p:cNvSpPr txBox="1"/>
          <p:nvPr/>
        </p:nvSpPr>
        <p:spPr>
          <a:xfrm>
            <a:off x="4011000" y="2662100"/>
            <a:ext cx="3778800" cy="1212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2"/>
              </a:buClr>
              <a:buSzPts val="1500"/>
              <a:buFont typeface="Open Sans"/>
              <a:buChar char="●"/>
            </a:pPr>
            <a:r>
              <a:rPr lang="en" sz="1500">
                <a:solidFill>
                  <a:schemeClr val="dk2"/>
                </a:solidFill>
                <a:latin typeface="Open Sans"/>
                <a:ea typeface="Open Sans"/>
                <a:cs typeface="Open Sans"/>
                <a:sym typeface="Open Sans"/>
              </a:rPr>
              <a:t>Top 3 most frequently ordered products</a:t>
            </a:r>
            <a:endParaRPr sz="1500">
              <a:solidFill>
                <a:schemeClr val="dk2"/>
              </a:solidFill>
              <a:latin typeface="Open Sans"/>
              <a:ea typeface="Open Sans"/>
              <a:cs typeface="Open Sans"/>
              <a:sym typeface="Open Sans"/>
            </a:endParaRPr>
          </a:p>
          <a:p>
            <a:pPr indent="-323850" lvl="0" marL="457200" rtl="0" algn="l">
              <a:lnSpc>
                <a:spcPct val="115000"/>
              </a:lnSpc>
              <a:spcBef>
                <a:spcPts val="0"/>
              </a:spcBef>
              <a:spcAft>
                <a:spcPts val="0"/>
              </a:spcAft>
              <a:buClr>
                <a:schemeClr val="dk2"/>
              </a:buClr>
              <a:buSzPts val="1500"/>
              <a:buFont typeface="Open Sans"/>
              <a:buChar char="●"/>
            </a:pPr>
            <a:r>
              <a:rPr lang="en" sz="1500">
                <a:solidFill>
                  <a:schemeClr val="dk2"/>
                </a:solidFill>
                <a:latin typeface="Open Sans"/>
                <a:ea typeface="Open Sans"/>
                <a:cs typeface="Open Sans"/>
                <a:sym typeface="Open Sans"/>
              </a:rPr>
              <a:t>Products appearing most across all orders</a:t>
            </a:r>
            <a:endParaRPr sz="2100">
              <a:solidFill>
                <a:schemeClr val="dk2"/>
              </a:solidFill>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384a61dec8e_0_2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6 </a:t>
            </a:r>
            <a:endParaRPr/>
          </a:p>
        </p:txBody>
      </p:sp>
      <p:sp>
        <p:nvSpPr>
          <p:cNvPr id="459" name="Google Shape;459;g384a61dec8e_0_2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SELECT DISTINCT o.CustomerID, c.CustomerName</a:t>
            </a:r>
            <a:endParaRPr/>
          </a:p>
          <a:p>
            <a:pPr indent="0" lvl="0" marL="0" rtl="0" algn="l">
              <a:spcBef>
                <a:spcPts val="0"/>
              </a:spcBef>
              <a:spcAft>
                <a:spcPts val="0"/>
              </a:spcAft>
              <a:buNone/>
            </a:pPr>
            <a:r>
              <a:rPr lang="en"/>
              <a:t>FROM Sales.Orders o</a:t>
            </a:r>
            <a:endParaRPr/>
          </a:p>
          <a:p>
            <a:pPr indent="0" lvl="0" marL="0" rtl="0" algn="l">
              <a:spcBef>
                <a:spcPts val="0"/>
              </a:spcBef>
              <a:spcAft>
                <a:spcPts val="0"/>
              </a:spcAft>
              <a:buNone/>
            </a:pPr>
            <a:r>
              <a:rPr lang="en"/>
              <a:t>JOIN Sales.Customers c</a:t>
            </a:r>
            <a:endParaRPr/>
          </a:p>
          <a:p>
            <a:pPr indent="0" lvl="0" marL="0" rtl="0" algn="l">
              <a:spcBef>
                <a:spcPts val="0"/>
              </a:spcBef>
              <a:spcAft>
                <a:spcPts val="0"/>
              </a:spcAft>
              <a:buNone/>
            </a:pPr>
            <a:r>
              <a:rPr lang="en"/>
              <a:t>  ON o.CustomerID = c.CustomerID</a:t>
            </a:r>
            <a:endParaRPr/>
          </a:p>
          <a:p>
            <a:pPr indent="0" lvl="0" marL="0" rtl="0" algn="l">
              <a:spcBef>
                <a:spcPts val="0"/>
              </a:spcBef>
              <a:spcAft>
                <a:spcPts val="0"/>
              </a:spcAft>
              <a:buNone/>
            </a:pPr>
            <a:r>
              <a:rPr lang="en"/>
              <a:t>LEFT JOIN Sales.Invoices i</a:t>
            </a:r>
            <a:endParaRPr/>
          </a:p>
          <a:p>
            <a:pPr indent="0" lvl="0" marL="0" rtl="0" algn="l">
              <a:spcBef>
                <a:spcPts val="0"/>
              </a:spcBef>
              <a:spcAft>
                <a:spcPts val="0"/>
              </a:spcAft>
              <a:buNone/>
            </a:pPr>
            <a:r>
              <a:rPr lang="en"/>
              <a:t>  ON o.OrderID = i.OrderID</a:t>
            </a:r>
            <a:endParaRPr/>
          </a:p>
          <a:p>
            <a:pPr indent="0" lvl="0" marL="0" rtl="0" algn="l">
              <a:spcBef>
                <a:spcPts val="0"/>
              </a:spcBef>
              <a:spcAft>
                <a:spcPts val="0"/>
              </a:spcAft>
              <a:buNone/>
            </a:pPr>
            <a:r>
              <a:rPr lang="en"/>
              <a:t>WHERE i.InvoiceID IS NULL;</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Customers without invoices</a:t>
            </a:r>
            <a:endParaRPr/>
          </a:p>
          <a:p>
            <a:pPr indent="-304800" lvl="0" marL="457200" rtl="0" algn="l">
              <a:spcBef>
                <a:spcPts val="0"/>
              </a:spcBef>
              <a:spcAft>
                <a:spcPts val="0"/>
              </a:spcAft>
              <a:buSzPts val="1200"/>
              <a:buChar char="●"/>
            </a:pPr>
            <a:r>
              <a:rPr lang="en"/>
              <a:t>Customers with orders but no invoices</a:t>
            </a:r>
            <a:endParaRPr/>
          </a:p>
        </p:txBody>
      </p:sp>
      <p:pic>
        <p:nvPicPr>
          <p:cNvPr id="460" name="Google Shape;460;g384a61dec8e_0_20" title="Screenshot 2025-09-23 at 11.47.55 PM.png"/>
          <p:cNvPicPr preferRelativeResize="0"/>
          <p:nvPr/>
        </p:nvPicPr>
        <p:blipFill>
          <a:blip r:embed="rId3">
            <a:alphaModFix/>
          </a:blip>
          <a:stretch>
            <a:fillRect/>
          </a:stretch>
        </p:blipFill>
        <p:spPr>
          <a:xfrm>
            <a:off x="3272100" y="152400"/>
            <a:ext cx="3421305" cy="483870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384a61dec8e_0_2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7 </a:t>
            </a:r>
            <a:endParaRPr/>
          </a:p>
        </p:txBody>
      </p:sp>
      <p:sp>
        <p:nvSpPr>
          <p:cNvPr id="466" name="Google Shape;466;g384a61dec8e_0_2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lnSpcReduction="20000"/>
          </a:bodyPr>
          <a:lstStyle/>
          <a:p>
            <a:pPr indent="0" lvl="0" marL="457200" rtl="0" algn="l">
              <a:spcBef>
                <a:spcPts val="0"/>
              </a:spcBef>
              <a:spcAft>
                <a:spcPts val="0"/>
              </a:spcAft>
              <a:buNone/>
            </a:pPr>
            <a:r>
              <a:t/>
            </a:r>
            <a:endParaRPr/>
          </a:p>
          <a:p>
            <a:pPr indent="0" lvl="0" marL="0" rtl="0" algn="l">
              <a:spcBef>
                <a:spcPts val="0"/>
              </a:spcBef>
              <a:spcAft>
                <a:spcPts val="0"/>
              </a:spcAft>
              <a:buNone/>
            </a:pPr>
            <a:r>
              <a:rPr lang="en"/>
              <a:t>SELECT si.SupplierID, s.SupplierName, SUM(sih.QuantityOnHand * si.UnitPrice) AS TotalStockValue</a:t>
            </a:r>
            <a:endParaRPr/>
          </a:p>
          <a:p>
            <a:pPr indent="0" lvl="0" marL="0" rtl="0" algn="l">
              <a:spcBef>
                <a:spcPts val="0"/>
              </a:spcBef>
              <a:spcAft>
                <a:spcPts val="0"/>
              </a:spcAft>
              <a:buNone/>
            </a:pPr>
            <a:r>
              <a:rPr lang="en"/>
              <a:t>FROM Warehouse.StockItems si</a:t>
            </a:r>
            <a:endParaRPr/>
          </a:p>
          <a:p>
            <a:pPr indent="0" lvl="0" marL="0" rtl="0" algn="l">
              <a:spcBef>
                <a:spcPts val="0"/>
              </a:spcBef>
              <a:spcAft>
                <a:spcPts val="0"/>
              </a:spcAft>
              <a:buNone/>
            </a:pPr>
            <a:r>
              <a:rPr lang="en"/>
              <a:t>JOIN Warehouse.StockItemHoldings sih</a:t>
            </a:r>
            <a:endParaRPr/>
          </a:p>
          <a:p>
            <a:pPr indent="0" lvl="0" marL="0" rtl="0" algn="l">
              <a:spcBef>
                <a:spcPts val="0"/>
              </a:spcBef>
              <a:spcAft>
                <a:spcPts val="0"/>
              </a:spcAft>
              <a:buNone/>
            </a:pPr>
            <a:r>
              <a:rPr lang="en"/>
              <a:t>  ON si.StockItemID = sih.StockItemID</a:t>
            </a:r>
            <a:endParaRPr/>
          </a:p>
          <a:p>
            <a:pPr indent="0" lvl="0" marL="0" rtl="0" algn="l">
              <a:spcBef>
                <a:spcPts val="0"/>
              </a:spcBef>
              <a:spcAft>
                <a:spcPts val="0"/>
              </a:spcAft>
              <a:buNone/>
            </a:pPr>
            <a:r>
              <a:rPr lang="en"/>
              <a:t>JOIN Purchasing.Suppliers s</a:t>
            </a:r>
            <a:endParaRPr/>
          </a:p>
          <a:p>
            <a:pPr indent="0" lvl="0" marL="0" rtl="0" algn="l">
              <a:spcBef>
                <a:spcPts val="0"/>
              </a:spcBef>
              <a:spcAft>
                <a:spcPts val="0"/>
              </a:spcAft>
              <a:buNone/>
            </a:pPr>
            <a:r>
              <a:rPr lang="en"/>
              <a:t>  ON si.SupplierID = s.SupplierID</a:t>
            </a:r>
            <a:endParaRPr/>
          </a:p>
          <a:p>
            <a:pPr indent="0" lvl="0" marL="0" rtl="0" algn="l">
              <a:spcBef>
                <a:spcPts val="0"/>
              </a:spcBef>
              <a:spcAft>
                <a:spcPts val="0"/>
              </a:spcAft>
              <a:buNone/>
            </a:pPr>
            <a:r>
              <a:rPr lang="en"/>
              <a:t>GROUP BY si.SupplierID, s.SupplierName</a:t>
            </a:r>
            <a:endParaRPr/>
          </a:p>
          <a:p>
            <a:pPr indent="0" lvl="0" marL="0" rtl="0" algn="l">
              <a:spcBef>
                <a:spcPts val="0"/>
              </a:spcBef>
              <a:spcAft>
                <a:spcPts val="0"/>
              </a:spcAft>
              <a:buNone/>
            </a:pPr>
            <a:r>
              <a:rPr lang="en"/>
              <a:t>ORDER BY TotalStockValue DESC;</a:t>
            </a:r>
            <a:endParaRPr/>
          </a:p>
          <a:p>
            <a:pPr indent="0" lvl="0" marL="0" rtl="0" algn="l">
              <a:spcBef>
                <a:spcPts val="0"/>
              </a:spcBef>
              <a:spcAft>
                <a:spcPts val="0"/>
              </a:spcAft>
              <a:buNone/>
            </a:pPr>
            <a:r>
              <a:t/>
            </a:r>
            <a:endParaRPr/>
          </a:p>
        </p:txBody>
      </p:sp>
      <p:pic>
        <p:nvPicPr>
          <p:cNvPr id="467" name="Google Shape;467;g384a61dec8e_0_25" title="Screenshot 2025-09-23 at 11.48.24 PM.png"/>
          <p:cNvPicPr preferRelativeResize="0"/>
          <p:nvPr/>
        </p:nvPicPr>
        <p:blipFill>
          <a:blip r:embed="rId3">
            <a:alphaModFix/>
          </a:blip>
          <a:stretch>
            <a:fillRect/>
          </a:stretch>
        </p:blipFill>
        <p:spPr>
          <a:xfrm>
            <a:off x="3272100" y="152400"/>
            <a:ext cx="5719499" cy="2341540"/>
          </a:xfrm>
          <a:prstGeom prst="rect">
            <a:avLst/>
          </a:prstGeom>
          <a:noFill/>
          <a:ln>
            <a:noFill/>
          </a:ln>
        </p:spPr>
      </p:pic>
      <p:sp>
        <p:nvSpPr>
          <p:cNvPr id="468" name="Google Shape;468;g384a61dec8e_0_25"/>
          <p:cNvSpPr txBox="1"/>
          <p:nvPr/>
        </p:nvSpPr>
        <p:spPr>
          <a:xfrm>
            <a:off x="3958500" y="2412800"/>
            <a:ext cx="3778800" cy="10989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Total stock value per supplier</a:t>
            </a:r>
            <a:endParaRPr sz="1800">
              <a:solidFill>
                <a:schemeClr val="dk2"/>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2"/>
              </a:buClr>
              <a:buSzPts val="1800"/>
              <a:buFont typeface="Open Sans"/>
              <a:buChar char="●"/>
            </a:pPr>
            <a:r>
              <a:rPr lang="en" sz="1800">
                <a:solidFill>
                  <a:schemeClr val="dk2"/>
                </a:solidFill>
                <a:latin typeface="Open Sans"/>
                <a:ea typeface="Open Sans"/>
                <a:cs typeface="Open Sans"/>
                <a:sym typeface="Open Sans"/>
              </a:rPr>
              <a:t>Total stock value grouped by supplier</a:t>
            </a:r>
            <a:endParaRPr sz="2400">
              <a:solidFill>
                <a:schemeClr val="dk2"/>
              </a:solidFill>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384a61dec8e_0_3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8 </a:t>
            </a:r>
            <a:endParaRPr/>
          </a:p>
        </p:txBody>
      </p:sp>
      <p:sp>
        <p:nvSpPr>
          <p:cNvPr id="474" name="Google Shape;474;g384a61dec8e_0_3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a:p>
            <a:pPr indent="0" lvl="0" marL="0" rtl="0" algn="l">
              <a:spcBef>
                <a:spcPts val="0"/>
              </a:spcBef>
              <a:spcAft>
                <a:spcPts val="0"/>
              </a:spcAft>
              <a:buNone/>
            </a:pPr>
            <a:r>
              <a:rPr lang="en"/>
              <a:t>SELECT o.CustomerID, c.CustomerName, AVG(ol.Quantity) AS AvgQuantity</a:t>
            </a:r>
            <a:endParaRPr/>
          </a:p>
          <a:p>
            <a:pPr indent="0" lvl="0" marL="0" rtl="0" algn="l">
              <a:spcBef>
                <a:spcPts val="0"/>
              </a:spcBef>
              <a:spcAft>
                <a:spcPts val="0"/>
              </a:spcAft>
              <a:buNone/>
            </a:pPr>
            <a:r>
              <a:rPr lang="en"/>
              <a:t>FROM Sales.Orders o</a:t>
            </a:r>
            <a:endParaRPr/>
          </a:p>
          <a:p>
            <a:pPr indent="0" lvl="0" marL="0" rtl="0" algn="l">
              <a:spcBef>
                <a:spcPts val="0"/>
              </a:spcBef>
              <a:spcAft>
                <a:spcPts val="0"/>
              </a:spcAft>
              <a:buNone/>
            </a:pPr>
            <a:r>
              <a:rPr lang="en"/>
              <a:t>JOIN Sales.OrderLines ol</a:t>
            </a:r>
            <a:endParaRPr/>
          </a:p>
          <a:p>
            <a:pPr indent="0" lvl="0" marL="0" rtl="0" algn="l">
              <a:spcBef>
                <a:spcPts val="0"/>
              </a:spcBef>
              <a:spcAft>
                <a:spcPts val="0"/>
              </a:spcAft>
              <a:buNone/>
            </a:pPr>
            <a:r>
              <a:rPr lang="en"/>
              <a:t>  ON o.OrderID = ol.OrderID</a:t>
            </a:r>
            <a:endParaRPr/>
          </a:p>
          <a:p>
            <a:pPr indent="0" lvl="0" marL="0" rtl="0" algn="l">
              <a:spcBef>
                <a:spcPts val="0"/>
              </a:spcBef>
              <a:spcAft>
                <a:spcPts val="0"/>
              </a:spcAft>
              <a:buNone/>
            </a:pPr>
            <a:r>
              <a:rPr lang="en"/>
              <a:t>JOIN Sales.Customers c</a:t>
            </a:r>
            <a:endParaRPr/>
          </a:p>
          <a:p>
            <a:pPr indent="0" lvl="0" marL="0" rtl="0" algn="l">
              <a:spcBef>
                <a:spcPts val="0"/>
              </a:spcBef>
              <a:spcAft>
                <a:spcPts val="0"/>
              </a:spcAft>
              <a:buNone/>
            </a:pPr>
            <a:r>
              <a:rPr lang="en"/>
              <a:t>  ON o.CustomerID = c.CustomerID</a:t>
            </a:r>
            <a:endParaRPr/>
          </a:p>
          <a:p>
            <a:pPr indent="0" lvl="0" marL="0" rtl="0" algn="l">
              <a:spcBef>
                <a:spcPts val="0"/>
              </a:spcBef>
              <a:spcAft>
                <a:spcPts val="0"/>
              </a:spcAft>
              <a:buNone/>
            </a:pPr>
            <a:r>
              <a:rPr lang="en"/>
              <a:t>GROUP BY o.CustomerID, c.CustomerName</a:t>
            </a:r>
            <a:endParaRPr/>
          </a:p>
          <a:p>
            <a:pPr indent="0" lvl="0" marL="0" rtl="0" algn="l">
              <a:spcBef>
                <a:spcPts val="0"/>
              </a:spcBef>
              <a:spcAft>
                <a:spcPts val="0"/>
              </a:spcAft>
              <a:buNone/>
            </a:pPr>
            <a:r>
              <a:rPr lang="en"/>
              <a:t>ORDER BY AvgQuantity DESC;</a:t>
            </a:r>
            <a:endParaRPr/>
          </a:p>
          <a:p>
            <a:pPr indent="0" lvl="0" marL="0" rtl="0" algn="l">
              <a:spcBef>
                <a:spcPts val="0"/>
              </a:spcBef>
              <a:spcAft>
                <a:spcPts val="0"/>
              </a:spcAft>
              <a:buNone/>
            </a:pPr>
            <a:r>
              <a:t/>
            </a:r>
            <a:endParaRPr/>
          </a:p>
          <a:p>
            <a:pPr indent="-299085" lvl="0" marL="457200" rtl="0" algn="l">
              <a:spcBef>
                <a:spcPts val="0"/>
              </a:spcBef>
              <a:spcAft>
                <a:spcPts val="0"/>
              </a:spcAft>
              <a:buSzPct val="100000"/>
              <a:buChar char="●"/>
            </a:pPr>
            <a:r>
              <a:rPr lang="en"/>
              <a:t>Average order quantity per customer</a:t>
            </a:r>
            <a:endParaRPr/>
          </a:p>
          <a:p>
            <a:pPr indent="-299085" lvl="0" marL="457200" rtl="0" algn="l">
              <a:spcBef>
                <a:spcPts val="0"/>
              </a:spcBef>
              <a:spcAft>
                <a:spcPts val="0"/>
              </a:spcAft>
              <a:buSzPct val="100000"/>
              <a:buChar char="●"/>
            </a:pPr>
            <a:r>
              <a:rPr lang="en"/>
              <a:t>Average quantity per order for each customer</a:t>
            </a:r>
            <a:endParaRPr/>
          </a:p>
          <a:p>
            <a:pPr indent="0" lvl="0" marL="0" rtl="0" algn="l">
              <a:spcBef>
                <a:spcPts val="0"/>
              </a:spcBef>
              <a:spcAft>
                <a:spcPts val="0"/>
              </a:spcAft>
              <a:buNone/>
            </a:pPr>
            <a:r>
              <a:t/>
            </a:r>
            <a:endParaRPr/>
          </a:p>
        </p:txBody>
      </p:sp>
      <p:pic>
        <p:nvPicPr>
          <p:cNvPr id="475" name="Google Shape;475;g384a61dec8e_0_30" title="Screenshot 2025-09-23 at 11.48.59 PM.png"/>
          <p:cNvPicPr preferRelativeResize="0"/>
          <p:nvPr/>
        </p:nvPicPr>
        <p:blipFill>
          <a:blip r:embed="rId3">
            <a:alphaModFix/>
          </a:blip>
          <a:stretch>
            <a:fillRect/>
          </a:stretch>
        </p:blipFill>
        <p:spPr>
          <a:xfrm>
            <a:off x="3272100" y="152400"/>
            <a:ext cx="4663891" cy="48386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384a61dec8e_0_3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9</a:t>
            </a:r>
            <a:endParaRPr/>
          </a:p>
        </p:txBody>
      </p:sp>
      <p:sp>
        <p:nvSpPr>
          <p:cNvPr id="481" name="Google Shape;481;g384a61dec8e_0_3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SELECT i.CustomerID, c.CustomerName, SUM(il.Quantity * ISNULL(il.UnitPrice,0)) AS InvoiceTotal</a:t>
            </a:r>
            <a:endParaRPr/>
          </a:p>
          <a:p>
            <a:pPr indent="0" lvl="0" marL="0" rtl="0" algn="l">
              <a:spcBef>
                <a:spcPts val="0"/>
              </a:spcBef>
              <a:spcAft>
                <a:spcPts val="0"/>
              </a:spcAft>
              <a:buNone/>
            </a:pPr>
            <a:r>
              <a:rPr lang="en"/>
              <a:t>FROM Sales.Invoices i</a:t>
            </a:r>
            <a:endParaRPr/>
          </a:p>
          <a:p>
            <a:pPr indent="0" lvl="0" marL="0" rtl="0" algn="l">
              <a:spcBef>
                <a:spcPts val="0"/>
              </a:spcBef>
              <a:spcAft>
                <a:spcPts val="0"/>
              </a:spcAft>
              <a:buNone/>
            </a:pPr>
            <a:r>
              <a:rPr lang="en"/>
              <a:t>JOIN Sales.InvoiceLines il</a:t>
            </a:r>
            <a:endParaRPr/>
          </a:p>
          <a:p>
            <a:pPr indent="0" lvl="0" marL="0" rtl="0" algn="l">
              <a:spcBef>
                <a:spcPts val="0"/>
              </a:spcBef>
              <a:spcAft>
                <a:spcPts val="0"/>
              </a:spcAft>
              <a:buNone/>
            </a:pPr>
            <a:r>
              <a:rPr lang="en"/>
              <a:t>  ON i.InvoiceID = il.InvoiceID</a:t>
            </a:r>
            <a:endParaRPr/>
          </a:p>
          <a:p>
            <a:pPr indent="0" lvl="0" marL="0" rtl="0" algn="l">
              <a:spcBef>
                <a:spcPts val="0"/>
              </a:spcBef>
              <a:spcAft>
                <a:spcPts val="0"/>
              </a:spcAft>
              <a:buNone/>
            </a:pPr>
            <a:r>
              <a:rPr lang="en"/>
              <a:t>JOIN Sales.Customers c</a:t>
            </a:r>
            <a:endParaRPr/>
          </a:p>
          <a:p>
            <a:pPr indent="0" lvl="0" marL="0" rtl="0" algn="l">
              <a:spcBef>
                <a:spcPts val="0"/>
              </a:spcBef>
              <a:spcAft>
                <a:spcPts val="0"/>
              </a:spcAft>
              <a:buNone/>
            </a:pPr>
            <a:r>
              <a:rPr lang="en"/>
              <a:t>  ON i.CustomerID = c.CustomerID</a:t>
            </a:r>
            <a:endParaRPr/>
          </a:p>
          <a:p>
            <a:pPr indent="0" lvl="0" marL="0" rtl="0" algn="l">
              <a:spcBef>
                <a:spcPts val="0"/>
              </a:spcBef>
              <a:spcAft>
                <a:spcPts val="0"/>
              </a:spcAft>
              <a:buNone/>
            </a:pPr>
            <a:r>
              <a:rPr lang="en"/>
              <a:t>GROUP BY i.CustomerID, c.CustomerName</a:t>
            </a:r>
            <a:endParaRPr/>
          </a:p>
          <a:p>
            <a:pPr indent="0" lvl="0" marL="0" rtl="0" algn="l">
              <a:spcBef>
                <a:spcPts val="0"/>
              </a:spcBef>
              <a:spcAft>
                <a:spcPts val="0"/>
              </a:spcAft>
              <a:buNone/>
            </a:pPr>
            <a:r>
              <a:rPr lang="en"/>
              <a:t>HAVING SUM(il.Quantity * ISNULL(il.UnitPrice,0)) &gt; 10000</a:t>
            </a:r>
            <a:endParaRPr/>
          </a:p>
          <a:p>
            <a:pPr indent="0" lvl="0" marL="0" rtl="0" algn="l">
              <a:spcBef>
                <a:spcPts val="0"/>
              </a:spcBef>
              <a:spcAft>
                <a:spcPts val="0"/>
              </a:spcAft>
              <a:buNone/>
            </a:pPr>
            <a:r>
              <a:rPr lang="en"/>
              <a:t>ORDER BY InvoiceTotal DESC;</a:t>
            </a:r>
            <a:endParaRPr/>
          </a:p>
          <a:p>
            <a:pPr indent="0" lvl="0" marL="0" rtl="0" algn="l">
              <a:spcBef>
                <a:spcPts val="0"/>
              </a:spcBef>
              <a:spcAft>
                <a:spcPts val="0"/>
              </a:spcAft>
              <a:buNone/>
            </a:pPr>
            <a:r>
              <a:t/>
            </a:r>
            <a:endParaRPr/>
          </a:p>
          <a:p>
            <a:pPr indent="-299085" lvl="0" marL="457200" rtl="0" algn="l">
              <a:spcBef>
                <a:spcPts val="0"/>
              </a:spcBef>
              <a:spcAft>
                <a:spcPts val="0"/>
              </a:spcAft>
              <a:buSzPct val="100000"/>
              <a:buChar char="●"/>
            </a:pPr>
            <a:r>
              <a:rPr lang="en"/>
              <a:t>Customers with invoices over a threshold</a:t>
            </a:r>
            <a:endParaRPr/>
          </a:p>
          <a:p>
            <a:pPr indent="-299085" lvl="0" marL="457200" rtl="0" algn="l">
              <a:spcBef>
                <a:spcPts val="0"/>
              </a:spcBef>
              <a:spcAft>
                <a:spcPts val="0"/>
              </a:spcAft>
              <a:buSzPct val="100000"/>
              <a:buChar char="●"/>
            </a:pPr>
            <a:r>
              <a:rPr lang="en"/>
              <a:t>Customers with invoice totals over $10,000</a:t>
            </a:r>
            <a:endParaRPr/>
          </a:p>
        </p:txBody>
      </p:sp>
      <p:pic>
        <p:nvPicPr>
          <p:cNvPr id="482" name="Google Shape;482;g384a61dec8e_0_35" title="Screenshot 2025-09-23 at 11.49.45 PM.png"/>
          <p:cNvPicPr preferRelativeResize="0"/>
          <p:nvPr/>
        </p:nvPicPr>
        <p:blipFill>
          <a:blip r:embed="rId3">
            <a:alphaModFix/>
          </a:blip>
          <a:stretch>
            <a:fillRect/>
          </a:stretch>
        </p:blipFill>
        <p:spPr>
          <a:xfrm>
            <a:off x="3272100" y="152400"/>
            <a:ext cx="4283325" cy="48386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384a61dec8e_0_4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10 </a:t>
            </a:r>
            <a:endParaRPr/>
          </a:p>
        </p:txBody>
      </p:sp>
      <p:sp>
        <p:nvSpPr>
          <p:cNvPr id="488" name="Google Shape;488;g384a61dec8e_0_4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SELECT po.SupplierID, s.SupplierName, po.DeliveryMethodID, COUNT(po.PurchaseOrderID) AS NumOrders</a:t>
            </a:r>
            <a:endParaRPr/>
          </a:p>
          <a:p>
            <a:pPr indent="0" lvl="0" marL="0" rtl="0" algn="l">
              <a:spcBef>
                <a:spcPts val="0"/>
              </a:spcBef>
              <a:spcAft>
                <a:spcPts val="0"/>
              </a:spcAft>
              <a:buNone/>
            </a:pPr>
            <a:r>
              <a:rPr lang="en"/>
              <a:t>FROM Purchasing.PurchaseOrders po</a:t>
            </a:r>
            <a:endParaRPr/>
          </a:p>
          <a:p>
            <a:pPr indent="0" lvl="0" marL="0" rtl="0" algn="l">
              <a:spcBef>
                <a:spcPts val="0"/>
              </a:spcBef>
              <a:spcAft>
                <a:spcPts val="0"/>
              </a:spcAft>
              <a:buNone/>
            </a:pPr>
            <a:r>
              <a:rPr lang="en"/>
              <a:t>JOIN Purchasing.Suppliers s</a:t>
            </a:r>
            <a:endParaRPr/>
          </a:p>
          <a:p>
            <a:pPr indent="0" lvl="0" marL="0" rtl="0" algn="l">
              <a:spcBef>
                <a:spcPts val="0"/>
              </a:spcBef>
              <a:spcAft>
                <a:spcPts val="0"/>
              </a:spcAft>
              <a:buNone/>
            </a:pPr>
            <a:r>
              <a:rPr lang="en"/>
              <a:t>  ON po.SupplierID = s.SupplierID</a:t>
            </a:r>
            <a:endParaRPr/>
          </a:p>
          <a:p>
            <a:pPr indent="0" lvl="0" marL="0" rtl="0" algn="l">
              <a:spcBef>
                <a:spcPts val="0"/>
              </a:spcBef>
              <a:spcAft>
                <a:spcPts val="0"/>
              </a:spcAft>
              <a:buNone/>
            </a:pPr>
            <a:r>
              <a:rPr lang="en"/>
              <a:t>GROUP BY po.SupplierID, s.SupplierName, po.DeliveryMethodID</a:t>
            </a:r>
            <a:endParaRPr/>
          </a:p>
          <a:p>
            <a:pPr indent="0" lvl="0" marL="0" rtl="0" algn="l">
              <a:spcBef>
                <a:spcPts val="0"/>
              </a:spcBef>
              <a:spcAft>
                <a:spcPts val="0"/>
              </a:spcAft>
              <a:buNone/>
            </a:pPr>
            <a:r>
              <a:rPr lang="en"/>
              <a:t>ORDER BY NumOrders DESC;</a:t>
            </a:r>
            <a:endParaRPr/>
          </a:p>
          <a:p>
            <a:pPr indent="0" lvl="0" marL="0" rtl="0" algn="l">
              <a:spcBef>
                <a:spcPts val="0"/>
              </a:spcBef>
              <a:spcAft>
                <a:spcPts val="0"/>
              </a:spcAft>
              <a:buNone/>
            </a:pPr>
            <a:r>
              <a:t/>
            </a:r>
            <a:endParaRPr/>
          </a:p>
          <a:p>
            <a:pPr indent="-299085" lvl="0" marL="457200" rtl="0" algn="l">
              <a:spcBef>
                <a:spcPts val="0"/>
              </a:spcBef>
              <a:spcAft>
                <a:spcPts val="0"/>
              </a:spcAft>
              <a:buSzPct val="100000"/>
              <a:buChar char="●"/>
            </a:pPr>
            <a:r>
              <a:rPr lang="en"/>
              <a:t>Supplier orders by delivery method</a:t>
            </a:r>
            <a:endParaRPr/>
          </a:p>
          <a:p>
            <a:pPr indent="-299085" lvl="0" marL="457200" rtl="0" algn="l">
              <a:spcBef>
                <a:spcPts val="0"/>
              </a:spcBef>
              <a:spcAft>
                <a:spcPts val="0"/>
              </a:spcAft>
              <a:buSzPct val="100000"/>
              <a:buChar char="●"/>
            </a:pPr>
            <a:r>
              <a:rPr lang="en"/>
              <a:t>Number of purchase orders per supplier per delivery method</a:t>
            </a:r>
            <a:endParaRPr/>
          </a:p>
        </p:txBody>
      </p:sp>
      <p:pic>
        <p:nvPicPr>
          <p:cNvPr id="489" name="Google Shape;489;g384a61dec8e_0_40" title="Screenshot 2025-09-23 at 11.50.24 PM.png"/>
          <p:cNvPicPr preferRelativeResize="0"/>
          <p:nvPr/>
        </p:nvPicPr>
        <p:blipFill>
          <a:blip r:embed="rId3">
            <a:alphaModFix/>
          </a:blip>
          <a:stretch>
            <a:fillRect/>
          </a:stretch>
        </p:blipFill>
        <p:spPr>
          <a:xfrm>
            <a:off x="3250375" y="1547938"/>
            <a:ext cx="5719499" cy="20476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3838ad0a994_2_2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4:</a:t>
            </a:r>
            <a:endParaRPr/>
          </a:p>
        </p:txBody>
      </p:sp>
      <p:sp>
        <p:nvSpPr>
          <p:cNvPr id="103" name="Google Shape;103;g3838ad0a994_2_2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SELECT</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o</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OrderID</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o</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OrderDate</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c</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CustomerName</a:t>
            </a:r>
            <a:endParaRPr>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FROM</a:t>
            </a:r>
            <a:r>
              <a:rPr lang="en">
                <a:solidFill>
                  <a:srgbClr val="000000"/>
                </a:solidFill>
                <a:highlight>
                  <a:srgbClr val="FFFFFF"/>
                </a:highlight>
                <a:latin typeface="Arial"/>
                <a:ea typeface="Arial"/>
                <a:cs typeface="Arial"/>
                <a:sym typeface="Arial"/>
              </a:rPr>
              <a:t> </a:t>
            </a:r>
            <a:r>
              <a:rPr lang="en">
                <a:solidFill>
                  <a:srgbClr val="956037"/>
                </a:solidFill>
                <a:highlight>
                  <a:srgbClr val="FFFFFF"/>
                </a:highlight>
                <a:latin typeface="Arial"/>
                <a:ea typeface="Arial"/>
                <a:cs typeface="Arial"/>
                <a:sym typeface="Arial"/>
              </a:rPr>
              <a:t>Sales</a:t>
            </a:r>
            <a:r>
              <a:rPr lang="en">
                <a:solidFill>
                  <a:srgbClr val="000000"/>
                </a:solidFill>
                <a:highlight>
                  <a:srgbClr val="FFFFFF"/>
                </a:highlight>
                <a:latin typeface="Arial"/>
                <a:ea typeface="Arial"/>
                <a:cs typeface="Arial"/>
                <a:sym typeface="Arial"/>
              </a:rPr>
              <a:t>.</a:t>
            </a:r>
            <a:r>
              <a:rPr lang="en">
                <a:solidFill>
                  <a:srgbClr val="8E00C6"/>
                </a:solidFill>
                <a:highlight>
                  <a:srgbClr val="FFFFFF"/>
                </a:highlight>
                <a:latin typeface="Arial"/>
                <a:ea typeface="Arial"/>
                <a:cs typeface="Arial"/>
                <a:sym typeface="Arial"/>
              </a:rPr>
              <a:t>Orders</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o</a:t>
            </a:r>
            <a:endParaRPr i="1">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RIGHT</a:t>
            </a: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JOIN</a:t>
            </a:r>
            <a:r>
              <a:rPr lang="en">
                <a:solidFill>
                  <a:srgbClr val="000000"/>
                </a:solidFill>
                <a:highlight>
                  <a:srgbClr val="FFFFFF"/>
                </a:highlight>
                <a:latin typeface="Arial"/>
                <a:ea typeface="Arial"/>
                <a:cs typeface="Arial"/>
                <a:sym typeface="Arial"/>
              </a:rPr>
              <a:t> </a:t>
            </a:r>
            <a:r>
              <a:rPr lang="en">
                <a:solidFill>
                  <a:srgbClr val="956037"/>
                </a:solidFill>
                <a:highlight>
                  <a:srgbClr val="FFFFFF"/>
                </a:highlight>
                <a:latin typeface="Arial"/>
                <a:ea typeface="Arial"/>
                <a:cs typeface="Arial"/>
                <a:sym typeface="Arial"/>
              </a:rPr>
              <a:t>Sales</a:t>
            </a:r>
            <a:r>
              <a:rPr lang="en">
                <a:solidFill>
                  <a:srgbClr val="000000"/>
                </a:solidFill>
                <a:highlight>
                  <a:srgbClr val="FFFFFF"/>
                </a:highlight>
                <a:latin typeface="Arial"/>
                <a:ea typeface="Arial"/>
                <a:cs typeface="Arial"/>
                <a:sym typeface="Arial"/>
              </a:rPr>
              <a:t>.</a:t>
            </a:r>
            <a:r>
              <a:rPr lang="en">
                <a:solidFill>
                  <a:srgbClr val="8E00C6"/>
                </a:solidFill>
                <a:highlight>
                  <a:srgbClr val="FFFFFF"/>
                </a:highlight>
                <a:latin typeface="Arial"/>
                <a:ea typeface="Arial"/>
                <a:cs typeface="Arial"/>
                <a:sym typeface="Arial"/>
              </a:rPr>
              <a:t>Customers</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c</a:t>
            </a:r>
            <a:endParaRPr i="1">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ON</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o</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CustomerID</a:t>
            </a:r>
            <a:r>
              <a:rPr lang="en">
                <a:solidFill>
                  <a:srgbClr val="000000"/>
                </a:solidFill>
                <a:highlight>
                  <a:srgbClr val="FFFFFF"/>
                </a:highlight>
                <a:latin typeface="Arial"/>
                <a:ea typeface="Arial"/>
                <a:cs typeface="Arial"/>
                <a:sym typeface="Arial"/>
              </a:rPr>
              <a:t> = </a:t>
            </a:r>
            <a:r>
              <a:rPr i="1" lang="en">
                <a:solidFill>
                  <a:srgbClr val="8E00C6"/>
                </a:solidFill>
                <a:highlight>
                  <a:srgbClr val="FFFFFF"/>
                </a:highlight>
                <a:latin typeface="Arial"/>
                <a:ea typeface="Arial"/>
                <a:cs typeface="Arial"/>
                <a:sym typeface="Arial"/>
              </a:rPr>
              <a:t>c</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CustomerID</a:t>
            </a:r>
            <a:r>
              <a:rPr lang="en">
                <a:solidFill>
                  <a:srgbClr val="FF0000"/>
                </a:solidFill>
                <a:highlight>
                  <a:srgbClr val="FFFFFF"/>
                </a:highlight>
                <a:latin typeface="Arial"/>
                <a:ea typeface="Arial"/>
                <a:cs typeface="Arial"/>
                <a:sym typeface="Arial"/>
              </a:rPr>
              <a:t>;</a:t>
            </a:r>
            <a:endParaRPr>
              <a:solidFill>
                <a:srgbClr val="FF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pic>
        <p:nvPicPr>
          <p:cNvPr id="104" name="Google Shape;104;g3838ad0a994_2_23" title="Screenshot 2025-09-25 at 12.33.14 PM.png"/>
          <p:cNvPicPr preferRelativeResize="0"/>
          <p:nvPr/>
        </p:nvPicPr>
        <p:blipFill>
          <a:blip r:embed="rId3">
            <a:alphaModFix/>
          </a:blip>
          <a:stretch>
            <a:fillRect/>
          </a:stretch>
        </p:blipFill>
        <p:spPr>
          <a:xfrm>
            <a:off x="3272100" y="152400"/>
            <a:ext cx="5719499" cy="2660483"/>
          </a:xfrm>
          <a:prstGeom prst="rect">
            <a:avLst/>
          </a:prstGeom>
          <a:noFill/>
          <a:ln>
            <a:noFill/>
          </a:ln>
        </p:spPr>
      </p:pic>
      <p:sp>
        <p:nvSpPr>
          <p:cNvPr id="105" name="Google Shape;105;g3838ad0a994_2_23"/>
          <p:cNvSpPr txBox="1"/>
          <p:nvPr/>
        </p:nvSpPr>
        <p:spPr>
          <a:xfrm>
            <a:off x="383475" y="2656800"/>
            <a:ext cx="6941700" cy="248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t>Proposition:</a:t>
            </a:r>
            <a:endParaRPr b="1" sz="1100"/>
          </a:p>
          <a:p>
            <a:pPr indent="0" lvl="0" marL="0" rtl="0" algn="l">
              <a:lnSpc>
                <a:spcPct val="115000"/>
              </a:lnSpc>
              <a:spcBef>
                <a:spcPts val="1200"/>
              </a:spcBef>
              <a:spcAft>
                <a:spcPts val="0"/>
              </a:spcAft>
              <a:buNone/>
            </a:pPr>
            <a:r>
              <a:rPr lang="en" sz="1100"/>
              <a:t>Find all orders and the customers (even if the customer record is missing).</a:t>
            </a:r>
            <a:endParaRPr sz="1100"/>
          </a:p>
          <a:p>
            <a:pPr indent="0" lvl="0" marL="0" rtl="0" algn="l">
              <a:lnSpc>
                <a:spcPct val="115000"/>
              </a:lnSpc>
              <a:spcBef>
                <a:spcPts val="1200"/>
              </a:spcBef>
              <a:spcAft>
                <a:spcPts val="0"/>
              </a:spcAft>
              <a:buNone/>
            </a:pPr>
            <a:r>
              <a:rPr b="1" lang="en" sz="1100"/>
              <a:t>Business Value:</a:t>
            </a:r>
            <a:endParaRPr b="1" sz="1100"/>
          </a:p>
          <a:p>
            <a:pPr indent="0" lvl="0" marL="0" rtl="0" algn="l">
              <a:lnSpc>
                <a:spcPct val="115000"/>
              </a:lnSpc>
              <a:spcBef>
                <a:spcPts val="1200"/>
              </a:spcBef>
              <a:spcAft>
                <a:spcPts val="0"/>
              </a:spcAft>
              <a:buNone/>
            </a:pPr>
            <a:r>
              <a:rPr lang="en" sz="1100"/>
              <a:t>This query ensures no orders are overlooked, even if some customer data has been deleted or is incomplete. It provides a fuller view of order activity without being limited by missing customer information.</a:t>
            </a:r>
            <a:endParaRPr sz="1100"/>
          </a:p>
          <a:p>
            <a:pPr indent="0" lvl="0" marL="0" rtl="0" algn="l">
              <a:lnSpc>
                <a:spcPct val="115000"/>
              </a:lnSpc>
              <a:spcBef>
                <a:spcPts val="1200"/>
              </a:spcBef>
              <a:spcAft>
                <a:spcPts val="0"/>
              </a:spcAft>
              <a:buNone/>
            </a:pPr>
            <a:r>
              <a:rPr b="1" lang="en" sz="1100"/>
              <a:t>Why It’s Special</a:t>
            </a:r>
            <a:r>
              <a:rPr b="1" lang="en" sz="1100"/>
              <a:t>:</a:t>
            </a:r>
            <a:endParaRPr b="1" sz="1100"/>
          </a:p>
          <a:p>
            <a:pPr indent="0" lvl="0" marL="0" rtl="0" algn="l">
              <a:lnSpc>
                <a:spcPct val="115000"/>
              </a:lnSpc>
              <a:spcBef>
                <a:spcPts val="1200"/>
              </a:spcBef>
              <a:spcAft>
                <a:spcPts val="1200"/>
              </a:spcAft>
              <a:buNone/>
            </a:pPr>
            <a:r>
              <a:rPr lang="en" sz="1100"/>
              <a:t>I want to make sure every order is accounted for, even if the customer’s record is missing, so I can maintain accurate sales reporting and follow up on any potential data quality issues.</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3838ad0a994_2_3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5:</a:t>
            </a:r>
            <a:endParaRPr/>
          </a:p>
        </p:txBody>
      </p:sp>
      <p:sp>
        <p:nvSpPr>
          <p:cNvPr id="111" name="Google Shape;111;g3838ad0a994_2_33"/>
          <p:cNvSpPr txBox="1"/>
          <p:nvPr>
            <p:ph idx="1" type="body"/>
          </p:nvPr>
        </p:nvSpPr>
        <p:spPr>
          <a:xfrm>
            <a:off x="311700" y="1311300"/>
            <a:ext cx="2808000" cy="3179400"/>
          </a:xfrm>
          <a:prstGeom prst="rect">
            <a:avLst/>
          </a:prstGeom>
        </p:spPr>
        <p:txBody>
          <a:bodyPr anchorCtr="0" anchor="t" bIns="91425" lIns="91425" spcFirstLastPara="1" rIns="91425" wrap="square" tIns="91425">
            <a:normAutofit/>
          </a:bodyPr>
          <a:lstStyle/>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SELECT</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s</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SupplierName</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si</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StockItemName</a:t>
            </a:r>
            <a:endParaRPr>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FROM</a:t>
            </a:r>
            <a:r>
              <a:rPr lang="en">
                <a:solidFill>
                  <a:srgbClr val="000000"/>
                </a:solidFill>
                <a:highlight>
                  <a:srgbClr val="FFFFFF"/>
                </a:highlight>
                <a:latin typeface="Arial"/>
                <a:ea typeface="Arial"/>
                <a:cs typeface="Arial"/>
                <a:sym typeface="Arial"/>
              </a:rPr>
              <a:t> </a:t>
            </a:r>
            <a:r>
              <a:rPr lang="en">
                <a:solidFill>
                  <a:srgbClr val="956037"/>
                </a:solidFill>
                <a:highlight>
                  <a:srgbClr val="FFFFFF"/>
                </a:highlight>
                <a:latin typeface="Arial"/>
                <a:ea typeface="Arial"/>
                <a:cs typeface="Arial"/>
                <a:sym typeface="Arial"/>
              </a:rPr>
              <a:t>Purchasing</a:t>
            </a:r>
            <a:r>
              <a:rPr lang="en">
                <a:solidFill>
                  <a:srgbClr val="000000"/>
                </a:solidFill>
                <a:highlight>
                  <a:srgbClr val="FFFFFF"/>
                </a:highlight>
                <a:latin typeface="Arial"/>
                <a:ea typeface="Arial"/>
                <a:cs typeface="Arial"/>
                <a:sym typeface="Arial"/>
              </a:rPr>
              <a:t>.</a:t>
            </a:r>
            <a:r>
              <a:rPr lang="en">
                <a:solidFill>
                  <a:srgbClr val="8E00C6"/>
                </a:solidFill>
                <a:highlight>
                  <a:srgbClr val="FFFFFF"/>
                </a:highlight>
                <a:latin typeface="Arial"/>
                <a:ea typeface="Arial"/>
                <a:cs typeface="Arial"/>
                <a:sym typeface="Arial"/>
              </a:rPr>
              <a:t>Suppliers</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s</a:t>
            </a:r>
            <a:endParaRPr i="1">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LEFT</a:t>
            </a: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JOIN</a:t>
            </a:r>
            <a:r>
              <a:rPr lang="en">
                <a:solidFill>
                  <a:srgbClr val="000000"/>
                </a:solidFill>
                <a:highlight>
                  <a:srgbClr val="FFFFFF"/>
                </a:highlight>
                <a:latin typeface="Arial"/>
                <a:ea typeface="Arial"/>
                <a:cs typeface="Arial"/>
                <a:sym typeface="Arial"/>
              </a:rPr>
              <a:t> </a:t>
            </a:r>
            <a:r>
              <a:rPr lang="en">
                <a:solidFill>
                  <a:srgbClr val="956037"/>
                </a:solidFill>
                <a:highlight>
                  <a:srgbClr val="FFFFFF"/>
                </a:highlight>
                <a:latin typeface="Arial"/>
                <a:ea typeface="Arial"/>
                <a:cs typeface="Arial"/>
                <a:sym typeface="Arial"/>
              </a:rPr>
              <a:t>Warehouse</a:t>
            </a:r>
            <a:r>
              <a:rPr lang="en">
                <a:solidFill>
                  <a:srgbClr val="000000"/>
                </a:solidFill>
                <a:highlight>
                  <a:srgbClr val="FFFFFF"/>
                </a:highlight>
                <a:latin typeface="Arial"/>
                <a:ea typeface="Arial"/>
                <a:cs typeface="Arial"/>
                <a:sym typeface="Arial"/>
              </a:rPr>
              <a:t>.</a:t>
            </a:r>
            <a:r>
              <a:rPr lang="en">
                <a:solidFill>
                  <a:srgbClr val="8E00C6"/>
                </a:solidFill>
                <a:highlight>
                  <a:srgbClr val="FFFFFF"/>
                </a:highlight>
                <a:latin typeface="Arial"/>
                <a:ea typeface="Arial"/>
                <a:cs typeface="Arial"/>
                <a:sym typeface="Arial"/>
              </a:rPr>
              <a:t>StockItems</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si</a:t>
            </a:r>
            <a:endParaRPr i="1">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ON</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s</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SupplierID</a:t>
            </a:r>
            <a:r>
              <a:rPr lang="en">
                <a:solidFill>
                  <a:srgbClr val="000000"/>
                </a:solidFill>
                <a:highlight>
                  <a:srgbClr val="FFFFFF"/>
                </a:highlight>
                <a:latin typeface="Arial"/>
                <a:ea typeface="Arial"/>
                <a:cs typeface="Arial"/>
                <a:sym typeface="Arial"/>
              </a:rPr>
              <a:t> = </a:t>
            </a:r>
            <a:r>
              <a:rPr i="1" lang="en">
                <a:solidFill>
                  <a:srgbClr val="8E00C6"/>
                </a:solidFill>
                <a:highlight>
                  <a:srgbClr val="FFFFFF"/>
                </a:highlight>
                <a:latin typeface="Arial"/>
                <a:ea typeface="Arial"/>
                <a:cs typeface="Arial"/>
                <a:sym typeface="Arial"/>
              </a:rPr>
              <a:t>si</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SupplierID</a:t>
            </a:r>
            <a:r>
              <a:rPr lang="en">
                <a:solidFill>
                  <a:srgbClr val="FF0000"/>
                </a:solidFill>
                <a:highlight>
                  <a:srgbClr val="FFFFFF"/>
                </a:highlight>
                <a:latin typeface="Arial"/>
                <a:ea typeface="Arial"/>
                <a:cs typeface="Arial"/>
                <a:sym typeface="Arial"/>
              </a:rPr>
              <a:t>;</a:t>
            </a:r>
            <a:endParaRPr>
              <a:solidFill>
                <a:srgbClr val="FF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pic>
        <p:nvPicPr>
          <p:cNvPr id="112" name="Google Shape;112;g3838ad0a994_2_33" title="Screenshot 2025-09-25 at 12.38.30 PM.png"/>
          <p:cNvPicPr preferRelativeResize="0"/>
          <p:nvPr/>
        </p:nvPicPr>
        <p:blipFill>
          <a:blip r:embed="rId3">
            <a:alphaModFix/>
          </a:blip>
          <a:stretch>
            <a:fillRect/>
          </a:stretch>
        </p:blipFill>
        <p:spPr>
          <a:xfrm>
            <a:off x="3903400" y="152400"/>
            <a:ext cx="5088200" cy="2419350"/>
          </a:xfrm>
          <a:prstGeom prst="rect">
            <a:avLst/>
          </a:prstGeom>
          <a:noFill/>
          <a:ln>
            <a:noFill/>
          </a:ln>
        </p:spPr>
      </p:pic>
      <p:sp>
        <p:nvSpPr>
          <p:cNvPr id="113" name="Google Shape;113;g3838ad0a994_2_33"/>
          <p:cNvSpPr txBox="1"/>
          <p:nvPr/>
        </p:nvSpPr>
        <p:spPr>
          <a:xfrm>
            <a:off x="311700" y="2477750"/>
            <a:ext cx="8003400" cy="248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t>Proposition:</a:t>
            </a:r>
            <a:endParaRPr b="1" sz="1100"/>
          </a:p>
          <a:p>
            <a:pPr indent="0" lvl="0" marL="0" rtl="0" algn="l">
              <a:lnSpc>
                <a:spcPct val="115000"/>
              </a:lnSpc>
              <a:spcBef>
                <a:spcPts val="1200"/>
              </a:spcBef>
              <a:spcAft>
                <a:spcPts val="0"/>
              </a:spcAft>
              <a:buNone/>
            </a:pPr>
            <a:r>
              <a:rPr lang="en" sz="1100"/>
              <a:t>Match suppliers to products, even if some suppliers provide nothing.</a:t>
            </a:r>
            <a:endParaRPr sz="1100"/>
          </a:p>
          <a:p>
            <a:pPr indent="0" lvl="0" marL="0" rtl="0" algn="l">
              <a:lnSpc>
                <a:spcPct val="115000"/>
              </a:lnSpc>
              <a:spcBef>
                <a:spcPts val="1200"/>
              </a:spcBef>
              <a:spcAft>
                <a:spcPts val="0"/>
              </a:spcAft>
              <a:buNone/>
            </a:pPr>
            <a:r>
              <a:rPr b="1" lang="en" sz="1100"/>
              <a:t>Business Value:</a:t>
            </a:r>
            <a:endParaRPr b="1" sz="1100"/>
          </a:p>
          <a:p>
            <a:pPr indent="0" lvl="0" marL="0" rtl="0" algn="l">
              <a:lnSpc>
                <a:spcPct val="115000"/>
              </a:lnSpc>
              <a:spcBef>
                <a:spcPts val="1200"/>
              </a:spcBef>
              <a:spcAft>
                <a:spcPts val="0"/>
              </a:spcAft>
              <a:buNone/>
            </a:pPr>
            <a:r>
              <a:rPr lang="en" sz="1100"/>
              <a:t>This query shows which suppliers are currently active and which ones are not supplying any products. It helps identify unused or inactive supplier relationships and ensures the purchasing team has full visibility into supplier activity.</a:t>
            </a:r>
            <a:endParaRPr sz="1100"/>
          </a:p>
          <a:p>
            <a:pPr indent="0" lvl="0" marL="0" rtl="0" algn="l">
              <a:lnSpc>
                <a:spcPct val="115000"/>
              </a:lnSpc>
              <a:spcBef>
                <a:spcPts val="1200"/>
              </a:spcBef>
              <a:spcAft>
                <a:spcPts val="0"/>
              </a:spcAft>
              <a:buNone/>
            </a:pPr>
            <a:r>
              <a:rPr b="1" lang="en" sz="1100"/>
              <a:t>Why It’s Special</a:t>
            </a:r>
            <a:r>
              <a:rPr b="1" lang="en" sz="1100"/>
              <a:t>:</a:t>
            </a:r>
            <a:endParaRPr b="1" sz="1100"/>
          </a:p>
          <a:p>
            <a:pPr indent="0" lvl="0" marL="0" rtl="0" algn="l">
              <a:lnSpc>
                <a:spcPct val="115000"/>
              </a:lnSpc>
              <a:spcBef>
                <a:spcPts val="1200"/>
              </a:spcBef>
              <a:spcAft>
                <a:spcPts val="1200"/>
              </a:spcAft>
              <a:buNone/>
            </a:pPr>
            <a:r>
              <a:rPr lang="en" sz="1100"/>
              <a:t>I want to see which suppliers are contributing and which ones are idle so I can prioritize partnerships with active vendors, renegotiate or phase out inactive suppliers, and improve supply chain efficiency.</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3838ad0a994_2_4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6:</a:t>
            </a:r>
            <a:endParaRPr/>
          </a:p>
        </p:txBody>
      </p:sp>
      <p:sp>
        <p:nvSpPr>
          <p:cNvPr id="119" name="Google Shape;119;g3838ad0a994_2_4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SELECT</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c</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CustomerName</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o</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OrderID</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o</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OrderDate</a:t>
            </a:r>
            <a:endParaRPr>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FROM</a:t>
            </a:r>
            <a:r>
              <a:rPr lang="en">
                <a:solidFill>
                  <a:srgbClr val="000000"/>
                </a:solidFill>
                <a:highlight>
                  <a:srgbClr val="FFFFFF"/>
                </a:highlight>
                <a:latin typeface="Arial"/>
                <a:ea typeface="Arial"/>
                <a:cs typeface="Arial"/>
                <a:sym typeface="Arial"/>
              </a:rPr>
              <a:t> </a:t>
            </a:r>
            <a:r>
              <a:rPr lang="en">
                <a:solidFill>
                  <a:srgbClr val="956037"/>
                </a:solidFill>
                <a:highlight>
                  <a:srgbClr val="FFFFFF"/>
                </a:highlight>
                <a:latin typeface="Arial"/>
                <a:ea typeface="Arial"/>
                <a:cs typeface="Arial"/>
                <a:sym typeface="Arial"/>
              </a:rPr>
              <a:t>Sales</a:t>
            </a:r>
            <a:r>
              <a:rPr lang="en">
                <a:solidFill>
                  <a:srgbClr val="000000"/>
                </a:solidFill>
                <a:highlight>
                  <a:srgbClr val="FFFFFF"/>
                </a:highlight>
                <a:latin typeface="Arial"/>
                <a:ea typeface="Arial"/>
                <a:cs typeface="Arial"/>
                <a:sym typeface="Arial"/>
              </a:rPr>
              <a:t>.</a:t>
            </a:r>
            <a:r>
              <a:rPr lang="en">
                <a:solidFill>
                  <a:srgbClr val="8E00C6"/>
                </a:solidFill>
                <a:highlight>
                  <a:srgbClr val="FFFFFF"/>
                </a:highlight>
                <a:latin typeface="Arial"/>
                <a:ea typeface="Arial"/>
                <a:cs typeface="Arial"/>
                <a:sym typeface="Arial"/>
              </a:rPr>
              <a:t>Customers</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c</a:t>
            </a:r>
            <a:endParaRPr i="1">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FULL</a:t>
            </a: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OUTER</a:t>
            </a: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JOIN</a:t>
            </a:r>
            <a:r>
              <a:rPr lang="en">
                <a:solidFill>
                  <a:srgbClr val="000000"/>
                </a:solidFill>
                <a:highlight>
                  <a:srgbClr val="FFFFFF"/>
                </a:highlight>
                <a:latin typeface="Arial"/>
                <a:ea typeface="Arial"/>
                <a:cs typeface="Arial"/>
                <a:sym typeface="Arial"/>
              </a:rPr>
              <a:t> </a:t>
            </a:r>
            <a:r>
              <a:rPr lang="en">
                <a:solidFill>
                  <a:srgbClr val="956037"/>
                </a:solidFill>
                <a:highlight>
                  <a:srgbClr val="FFFFFF"/>
                </a:highlight>
                <a:latin typeface="Arial"/>
                <a:ea typeface="Arial"/>
                <a:cs typeface="Arial"/>
                <a:sym typeface="Arial"/>
              </a:rPr>
              <a:t>Sales</a:t>
            </a:r>
            <a:r>
              <a:rPr lang="en">
                <a:solidFill>
                  <a:srgbClr val="000000"/>
                </a:solidFill>
                <a:highlight>
                  <a:srgbClr val="FFFFFF"/>
                </a:highlight>
                <a:latin typeface="Arial"/>
                <a:ea typeface="Arial"/>
                <a:cs typeface="Arial"/>
                <a:sym typeface="Arial"/>
              </a:rPr>
              <a:t>.</a:t>
            </a:r>
            <a:r>
              <a:rPr lang="en">
                <a:solidFill>
                  <a:srgbClr val="8E00C6"/>
                </a:solidFill>
                <a:highlight>
                  <a:srgbClr val="FFFFFF"/>
                </a:highlight>
                <a:latin typeface="Arial"/>
                <a:ea typeface="Arial"/>
                <a:cs typeface="Arial"/>
                <a:sym typeface="Arial"/>
              </a:rPr>
              <a:t>Orders</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o</a:t>
            </a:r>
            <a:endParaRPr i="1">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ON</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c</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CustomerID</a:t>
            </a:r>
            <a:r>
              <a:rPr lang="en">
                <a:solidFill>
                  <a:srgbClr val="000000"/>
                </a:solidFill>
                <a:highlight>
                  <a:srgbClr val="FFFFFF"/>
                </a:highlight>
                <a:latin typeface="Arial"/>
                <a:ea typeface="Arial"/>
                <a:cs typeface="Arial"/>
                <a:sym typeface="Arial"/>
              </a:rPr>
              <a:t> = </a:t>
            </a:r>
            <a:r>
              <a:rPr i="1" lang="en">
                <a:solidFill>
                  <a:srgbClr val="8E00C6"/>
                </a:solidFill>
                <a:highlight>
                  <a:srgbClr val="FFFFFF"/>
                </a:highlight>
                <a:latin typeface="Arial"/>
                <a:ea typeface="Arial"/>
                <a:cs typeface="Arial"/>
                <a:sym typeface="Arial"/>
              </a:rPr>
              <a:t>o</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CustomerID</a:t>
            </a:r>
            <a:r>
              <a:rPr lang="en">
                <a:solidFill>
                  <a:srgbClr val="FF0000"/>
                </a:solidFill>
                <a:highlight>
                  <a:srgbClr val="FFFFFF"/>
                </a:highlight>
                <a:latin typeface="Arial"/>
                <a:ea typeface="Arial"/>
                <a:cs typeface="Arial"/>
                <a:sym typeface="Arial"/>
              </a:rPr>
              <a:t>;</a:t>
            </a:r>
            <a:endParaRPr>
              <a:solidFill>
                <a:srgbClr val="FF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pic>
        <p:nvPicPr>
          <p:cNvPr id="120" name="Google Shape;120;g3838ad0a994_2_43" title="Screenshot 2025-09-25 at 12.41.46 PM.png"/>
          <p:cNvPicPr preferRelativeResize="0"/>
          <p:nvPr/>
        </p:nvPicPr>
        <p:blipFill>
          <a:blip r:embed="rId3">
            <a:alphaModFix/>
          </a:blip>
          <a:stretch>
            <a:fillRect/>
          </a:stretch>
        </p:blipFill>
        <p:spPr>
          <a:xfrm>
            <a:off x="3424500" y="93400"/>
            <a:ext cx="5719501" cy="2797948"/>
          </a:xfrm>
          <a:prstGeom prst="rect">
            <a:avLst/>
          </a:prstGeom>
          <a:noFill/>
          <a:ln>
            <a:noFill/>
          </a:ln>
        </p:spPr>
      </p:pic>
      <p:sp>
        <p:nvSpPr>
          <p:cNvPr id="121" name="Google Shape;121;g3838ad0a994_2_43"/>
          <p:cNvSpPr txBox="1"/>
          <p:nvPr/>
        </p:nvSpPr>
        <p:spPr>
          <a:xfrm>
            <a:off x="63900" y="2625225"/>
            <a:ext cx="9016200" cy="248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t>Proposition:</a:t>
            </a:r>
            <a:endParaRPr b="1" sz="1100"/>
          </a:p>
          <a:p>
            <a:pPr indent="0" lvl="0" marL="0" rtl="0" algn="l">
              <a:lnSpc>
                <a:spcPct val="115000"/>
              </a:lnSpc>
              <a:spcBef>
                <a:spcPts val="1200"/>
              </a:spcBef>
              <a:spcAft>
                <a:spcPts val="0"/>
              </a:spcAft>
              <a:buNone/>
            </a:pPr>
            <a:r>
              <a:rPr lang="en" sz="1100"/>
              <a:t>Full outer join between customers and orders.</a:t>
            </a:r>
            <a:endParaRPr sz="1100"/>
          </a:p>
          <a:p>
            <a:pPr indent="0" lvl="0" marL="0" rtl="0" algn="l">
              <a:lnSpc>
                <a:spcPct val="115000"/>
              </a:lnSpc>
              <a:spcBef>
                <a:spcPts val="1200"/>
              </a:spcBef>
              <a:spcAft>
                <a:spcPts val="0"/>
              </a:spcAft>
              <a:buNone/>
            </a:pPr>
            <a:r>
              <a:rPr b="1" lang="en" sz="1100"/>
              <a:t>Business Value:</a:t>
            </a:r>
            <a:endParaRPr b="1" sz="1100"/>
          </a:p>
          <a:p>
            <a:pPr indent="0" lvl="0" marL="0" rtl="0" algn="l">
              <a:lnSpc>
                <a:spcPct val="115000"/>
              </a:lnSpc>
              <a:spcBef>
                <a:spcPts val="1200"/>
              </a:spcBef>
              <a:spcAft>
                <a:spcPts val="0"/>
              </a:spcAft>
              <a:buNone/>
            </a:pPr>
            <a:r>
              <a:rPr lang="en" sz="1100"/>
              <a:t>This query gives a complete view of all customers and all orders, showing gaps on either side such as customers without orders and orders without matching customers. It ensures nothing is left out when analyzing customer activity.</a:t>
            </a:r>
            <a:endParaRPr sz="1100"/>
          </a:p>
          <a:p>
            <a:pPr indent="0" lvl="0" marL="0" rtl="0" algn="l">
              <a:lnSpc>
                <a:spcPct val="115000"/>
              </a:lnSpc>
              <a:spcBef>
                <a:spcPts val="1200"/>
              </a:spcBef>
              <a:spcAft>
                <a:spcPts val="0"/>
              </a:spcAft>
              <a:buNone/>
            </a:pPr>
            <a:r>
              <a:rPr b="1" lang="en" sz="1100"/>
              <a:t>Why It’s Special:</a:t>
            </a:r>
            <a:endParaRPr b="1" sz="1100"/>
          </a:p>
          <a:p>
            <a:pPr indent="0" lvl="0" marL="0" rtl="0" algn="l">
              <a:lnSpc>
                <a:spcPct val="115000"/>
              </a:lnSpc>
              <a:spcBef>
                <a:spcPts val="1200"/>
              </a:spcBef>
              <a:spcAft>
                <a:spcPts val="1200"/>
              </a:spcAft>
              <a:buNone/>
            </a:pPr>
            <a:r>
              <a:rPr lang="en" sz="1100"/>
              <a:t>I want to see both active and inactive customers, as well as all orders regardless of whether they’re linked to valid customer records. This helps me identify new opportunities for engagement, spot any data inconsistencies, and keep a full picture of customer and order activity</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3838ad0a994_2_5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QUERY 7:</a:t>
            </a:r>
            <a:endParaRPr/>
          </a:p>
        </p:txBody>
      </p:sp>
      <p:sp>
        <p:nvSpPr>
          <p:cNvPr id="127" name="Google Shape;127;g3838ad0a994_2_53"/>
          <p:cNvSpPr txBox="1"/>
          <p:nvPr>
            <p:ph idx="1" type="body"/>
          </p:nvPr>
        </p:nvSpPr>
        <p:spPr>
          <a:xfrm>
            <a:off x="311700" y="1242100"/>
            <a:ext cx="2808000" cy="3179400"/>
          </a:xfrm>
          <a:prstGeom prst="rect">
            <a:avLst/>
          </a:prstGeom>
        </p:spPr>
        <p:txBody>
          <a:bodyPr anchorCtr="0" anchor="t" bIns="91425" lIns="91425" spcFirstLastPara="1" rIns="91425" wrap="square" tIns="91425">
            <a:normAutofit/>
          </a:bodyPr>
          <a:lstStyle/>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SELECT</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c</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CustomerName</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d</a:t>
            </a:r>
            <a:r>
              <a:rPr lang="en">
                <a:solidFill>
                  <a:srgbClr val="000000"/>
                </a:solidFill>
                <a:highlight>
                  <a:srgbClr val="FFFFFF"/>
                </a:highlight>
                <a:latin typeface="Arial"/>
                <a:ea typeface="Arial"/>
                <a:cs typeface="Arial"/>
                <a:sym typeface="Arial"/>
              </a:rPr>
              <a:t>.</a:t>
            </a:r>
            <a:r>
              <a:rPr lang="en">
                <a:solidFill>
                  <a:srgbClr val="006464"/>
                </a:solidFill>
                <a:highlight>
                  <a:srgbClr val="FFFFFF"/>
                </a:highlight>
                <a:latin typeface="Arial"/>
                <a:ea typeface="Arial"/>
                <a:cs typeface="Arial"/>
                <a:sym typeface="Arial"/>
              </a:rPr>
              <a:t>DeliveryMethodName</a:t>
            </a:r>
            <a:endParaRPr>
              <a:solidFill>
                <a:srgbClr val="006464"/>
              </a:solidFill>
              <a:highlight>
                <a:srgbClr val="FFFFFF"/>
              </a:highlight>
              <a:latin typeface="Arial"/>
              <a:ea typeface="Arial"/>
              <a:cs typeface="Arial"/>
              <a:sym typeface="Arial"/>
            </a:endParaRPr>
          </a:p>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FROM</a:t>
            </a:r>
            <a:r>
              <a:rPr lang="en">
                <a:solidFill>
                  <a:srgbClr val="000000"/>
                </a:solidFill>
                <a:highlight>
                  <a:srgbClr val="FFFFFF"/>
                </a:highlight>
                <a:latin typeface="Arial"/>
                <a:ea typeface="Arial"/>
                <a:cs typeface="Arial"/>
                <a:sym typeface="Arial"/>
              </a:rPr>
              <a:t> </a:t>
            </a:r>
            <a:r>
              <a:rPr lang="en">
                <a:solidFill>
                  <a:srgbClr val="956037"/>
                </a:solidFill>
                <a:highlight>
                  <a:srgbClr val="FFFFFF"/>
                </a:highlight>
                <a:latin typeface="Arial"/>
                <a:ea typeface="Arial"/>
                <a:cs typeface="Arial"/>
                <a:sym typeface="Arial"/>
              </a:rPr>
              <a:t>Sales</a:t>
            </a:r>
            <a:r>
              <a:rPr lang="en">
                <a:solidFill>
                  <a:srgbClr val="000000"/>
                </a:solidFill>
                <a:highlight>
                  <a:srgbClr val="FFFFFF"/>
                </a:highlight>
                <a:latin typeface="Arial"/>
                <a:ea typeface="Arial"/>
                <a:cs typeface="Arial"/>
                <a:sym typeface="Arial"/>
              </a:rPr>
              <a:t>.</a:t>
            </a:r>
            <a:r>
              <a:rPr lang="en">
                <a:solidFill>
                  <a:srgbClr val="8E00C6"/>
                </a:solidFill>
                <a:highlight>
                  <a:srgbClr val="FFFFFF"/>
                </a:highlight>
                <a:latin typeface="Arial"/>
                <a:ea typeface="Arial"/>
                <a:cs typeface="Arial"/>
                <a:sym typeface="Arial"/>
              </a:rPr>
              <a:t>Customers</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c</a:t>
            </a:r>
            <a:endParaRPr i="1">
              <a:solidFill>
                <a:srgbClr val="8E00C6"/>
              </a:solidFill>
              <a:highlight>
                <a:srgbClr val="FFFFFF"/>
              </a:highlight>
              <a:latin typeface="Arial"/>
              <a:ea typeface="Arial"/>
              <a:cs typeface="Arial"/>
              <a:sym typeface="Arial"/>
            </a:endParaRPr>
          </a:p>
          <a:p>
            <a:pPr indent="0" lvl="0" marL="25400" rtl="0" algn="l">
              <a:spcBef>
                <a:spcPts val="0"/>
              </a:spcBef>
              <a:spcAft>
                <a:spcPts val="0"/>
              </a:spcAft>
              <a:buNone/>
            </a:pPr>
            <a:r>
              <a:rPr b="1" lang="en">
                <a:solidFill>
                  <a:srgbClr val="800000"/>
                </a:solidFill>
                <a:highlight>
                  <a:srgbClr val="FFFFFF"/>
                </a:highlight>
                <a:latin typeface="Arial"/>
                <a:ea typeface="Arial"/>
                <a:cs typeface="Arial"/>
                <a:sym typeface="Arial"/>
              </a:rPr>
              <a:t>CROSS</a:t>
            </a:r>
            <a:r>
              <a:rPr lang="en">
                <a:solidFill>
                  <a:srgbClr val="000000"/>
                </a:solidFill>
                <a:highlight>
                  <a:srgbClr val="FFFFFF"/>
                </a:highlight>
                <a:latin typeface="Arial"/>
                <a:ea typeface="Arial"/>
                <a:cs typeface="Arial"/>
                <a:sym typeface="Arial"/>
              </a:rPr>
              <a:t> </a:t>
            </a:r>
            <a:r>
              <a:rPr b="1" lang="en">
                <a:solidFill>
                  <a:srgbClr val="800000"/>
                </a:solidFill>
                <a:highlight>
                  <a:srgbClr val="FFFFFF"/>
                </a:highlight>
                <a:latin typeface="Arial"/>
                <a:ea typeface="Arial"/>
                <a:cs typeface="Arial"/>
                <a:sym typeface="Arial"/>
              </a:rPr>
              <a:t>JOIN</a:t>
            </a:r>
            <a:r>
              <a:rPr lang="en">
                <a:solidFill>
                  <a:srgbClr val="000000"/>
                </a:solidFill>
                <a:highlight>
                  <a:srgbClr val="FFFFFF"/>
                </a:highlight>
                <a:latin typeface="Arial"/>
                <a:ea typeface="Arial"/>
                <a:cs typeface="Arial"/>
                <a:sym typeface="Arial"/>
              </a:rPr>
              <a:t> </a:t>
            </a:r>
            <a:r>
              <a:rPr lang="en">
                <a:solidFill>
                  <a:srgbClr val="956037"/>
                </a:solidFill>
                <a:highlight>
                  <a:srgbClr val="FFFFFF"/>
                </a:highlight>
                <a:latin typeface="Arial"/>
                <a:ea typeface="Arial"/>
                <a:cs typeface="Arial"/>
                <a:sym typeface="Arial"/>
              </a:rPr>
              <a:t>Application</a:t>
            </a:r>
            <a:r>
              <a:rPr lang="en">
                <a:solidFill>
                  <a:srgbClr val="000000"/>
                </a:solidFill>
                <a:highlight>
                  <a:srgbClr val="FFFFFF"/>
                </a:highlight>
                <a:latin typeface="Arial"/>
                <a:ea typeface="Arial"/>
                <a:cs typeface="Arial"/>
                <a:sym typeface="Arial"/>
              </a:rPr>
              <a:t>.</a:t>
            </a:r>
            <a:r>
              <a:rPr lang="en">
                <a:solidFill>
                  <a:srgbClr val="8E00C6"/>
                </a:solidFill>
                <a:highlight>
                  <a:srgbClr val="FFFFFF"/>
                </a:highlight>
                <a:latin typeface="Arial"/>
                <a:ea typeface="Arial"/>
                <a:cs typeface="Arial"/>
                <a:sym typeface="Arial"/>
              </a:rPr>
              <a:t>DeliveryMethods</a:t>
            </a:r>
            <a:r>
              <a:rPr lang="en">
                <a:solidFill>
                  <a:srgbClr val="000000"/>
                </a:solidFill>
                <a:highlight>
                  <a:srgbClr val="FFFFFF"/>
                </a:highlight>
                <a:latin typeface="Arial"/>
                <a:ea typeface="Arial"/>
                <a:cs typeface="Arial"/>
                <a:sym typeface="Arial"/>
              </a:rPr>
              <a:t> </a:t>
            </a:r>
            <a:r>
              <a:rPr i="1" lang="en">
                <a:solidFill>
                  <a:srgbClr val="8E00C6"/>
                </a:solidFill>
                <a:highlight>
                  <a:srgbClr val="FFFFFF"/>
                </a:highlight>
                <a:latin typeface="Arial"/>
                <a:ea typeface="Arial"/>
                <a:cs typeface="Arial"/>
                <a:sym typeface="Arial"/>
              </a:rPr>
              <a:t>d</a:t>
            </a:r>
            <a:r>
              <a:rPr lang="en">
                <a:solidFill>
                  <a:srgbClr val="FF0000"/>
                </a:solidFill>
                <a:highlight>
                  <a:srgbClr val="FFFFFF"/>
                </a:highlight>
                <a:latin typeface="Arial"/>
                <a:ea typeface="Arial"/>
                <a:cs typeface="Arial"/>
                <a:sym typeface="Arial"/>
              </a:rPr>
              <a:t>;</a:t>
            </a:r>
            <a:endParaRPr>
              <a:solidFill>
                <a:srgbClr val="FF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pic>
        <p:nvPicPr>
          <p:cNvPr id="128" name="Google Shape;128;g3838ad0a994_2_53" title="Screenshot 2025-09-25 at 12.44.38 PM.png"/>
          <p:cNvPicPr preferRelativeResize="0"/>
          <p:nvPr/>
        </p:nvPicPr>
        <p:blipFill>
          <a:blip r:embed="rId3">
            <a:alphaModFix/>
          </a:blip>
          <a:stretch>
            <a:fillRect/>
          </a:stretch>
        </p:blipFill>
        <p:spPr>
          <a:xfrm>
            <a:off x="3272100" y="152400"/>
            <a:ext cx="5719501" cy="2246675"/>
          </a:xfrm>
          <a:prstGeom prst="rect">
            <a:avLst/>
          </a:prstGeom>
          <a:noFill/>
          <a:ln>
            <a:noFill/>
          </a:ln>
        </p:spPr>
      </p:pic>
      <p:sp>
        <p:nvSpPr>
          <p:cNvPr id="129" name="Google Shape;129;g3838ad0a994_2_53"/>
          <p:cNvSpPr txBox="1"/>
          <p:nvPr/>
        </p:nvSpPr>
        <p:spPr>
          <a:xfrm>
            <a:off x="78650" y="2330250"/>
            <a:ext cx="8672100" cy="248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100"/>
              <a:t>Proposition:</a:t>
            </a:r>
            <a:endParaRPr b="1" sz="1100"/>
          </a:p>
          <a:p>
            <a:pPr indent="0" lvl="0" marL="0" rtl="0" algn="l">
              <a:lnSpc>
                <a:spcPct val="115000"/>
              </a:lnSpc>
              <a:spcBef>
                <a:spcPts val="1200"/>
              </a:spcBef>
              <a:spcAft>
                <a:spcPts val="0"/>
              </a:spcAft>
              <a:buNone/>
            </a:pPr>
            <a:r>
              <a:rPr lang="en" sz="1100"/>
              <a:t>Cross join to explore all possible customer–delivery method pairs.</a:t>
            </a:r>
            <a:endParaRPr sz="1100"/>
          </a:p>
          <a:p>
            <a:pPr indent="0" lvl="0" marL="0" rtl="0" algn="l">
              <a:lnSpc>
                <a:spcPct val="115000"/>
              </a:lnSpc>
              <a:spcBef>
                <a:spcPts val="1200"/>
              </a:spcBef>
              <a:spcAft>
                <a:spcPts val="0"/>
              </a:spcAft>
              <a:buNone/>
            </a:pPr>
            <a:r>
              <a:rPr b="1" lang="en" sz="1100"/>
              <a:t>Business Value:</a:t>
            </a:r>
            <a:endParaRPr b="1" sz="1100"/>
          </a:p>
          <a:p>
            <a:pPr indent="0" lvl="0" marL="0" rtl="0" algn="l">
              <a:lnSpc>
                <a:spcPct val="115000"/>
              </a:lnSpc>
              <a:spcBef>
                <a:spcPts val="1200"/>
              </a:spcBef>
              <a:spcAft>
                <a:spcPts val="0"/>
              </a:spcAft>
              <a:buNone/>
            </a:pPr>
            <a:r>
              <a:rPr lang="en" sz="1100"/>
              <a:t>This query is useful for scenario testing (e.g., what if each customer used each delivery method?) and for coverage checks. It helps simulate possible combinations and ensures delivery options are considered for all customers.</a:t>
            </a:r>
            <a:endParaRPr sz="1100"/>
          </a:p>
          <a:p>
            <a:pPr indent="0" lvl="0" marL="0" rtl="0" algn="l">
              <a:lnSpc>
                <a:spcPct val="115000"/>
              </a:lnSpc>
              <a:spcBef>
                <a:spcPts val="1200"/>
              </a:spcBef>
              <a:spcAft>
                <a:spcPts val="0"/>
              </a:spcAft>
              <a:buNone/>
            </a:pPr>
            <a:r>
              <a:rPr b="1" lang="en" sz="1100"/>
              <a:t>Why It’s Special</a:t>
            </a:r>
            <a:r>
              <a:rPr b="1" lang="en" sz="1100"/>
              <a:t>:</a:t>
            </a:r>
            <a:endParaRPr b="1" sz="1100"/>
          </a:p>
          <a:p>
            <a:pPr indent="0" lvl="0" marL="0" rtl="0" algn="l">
              <a:lnSpc>
                <a:spcPct val="115000"/>
              </a:lnSpc>
              <a:spcBef>
                <a:spcPts val="1200"/>
              </a:spcBef>
              <a:spcAft>
                <a:spcPts val="1200"/>
              </a:spcAft>
              <a:buNone/>
            </a:pPr>
            <a:r>
              <a:rPr lang="en" sz="1100"/>
              <a:t>I want to see every potential pairing of customers and delivery methods so I can test different logistics scenarios, evaluate delivery coverage, and prepare for new service options without missing ANY possibilities.</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